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3"/>
  </p:notesMasterIdLst>
  <p:sldIdLst>
    <p:sldId id="260" r:id="rId2"/>
    <p:sldId id="264" r:id="rId3"/>
    <p:sldId id="356" r:id="rId4"/>
    <p:sldId id="357" r:id="rId5"/>
    <p:sldId id="358" r:id="rId6"/>
    <p:sldId id="359" r:id="rId7"/>
    <p:sldId id="355" r:id="rId8"/>
    <p:sldId id="309" r:id="rId9"/>
    <p:sldId id="310" r:id="rId10"/>
    <p:sldId id="350" r:id="rId11"/>
    <p:sldId id="331" r:id="rId12"/>
    <p:sldId id="304" r:id="rId13"/>
    <p:sldId id="312" r:id="rId14"/>
    <p:sldId id="336" r:id="rId15"/>
    <p:sldId id="363" r:id="rId16"/>
    <p:sldId id="364" r:id="rId17"/>
    <p:sldId id="365" r:id="rId18"/>
    <p:sldId id="315" r:id="rId19"/>
    <p:sldId id="337" r:id="rId20"/>
    <p:sldId id="368" r:id="rId21"/>
    <p:sldId id="370" r:id="rId22"/>
    <p:sldId id="371" r:id="rId23"/>
    <p:sldId id="372" r:id="rId24"/>
    <p:sldId id="305" r:id="rId25"/>
    <p:sldId id="354" r:id="rId26"/>
    <p:sldId id="338" r:id="rId27"/>
    <p:sldId id="339" r:id="rId28"/>
    <p:sldId id="340" r:id="rId29"/>
    <p:sldId id="343" r:id="rId30"/>
    <p:sldId id="306" r:id="rId31"/>
    <p:sldId id="323" r:id="rId32"/>
    <p:sldId id="366" r:id="rId33"/>
    <p:sldId id="326" r:id="rId34"/>
    <p:sldId id="307" r:id="rId35"/>
    <p:sldId id="327" r:id="rId36"/>
    <p:sldId id="328" r:id="rId37"/>
    <p:sldId id="332" r:id="rId38"/>
    <p:sldId id="299" r:id="rId39"/>
    <p:sldId id="333" r:id="rId40"/>
    <p:sldId id="334" r:id="rId41"/>
    <p:sldId id="345"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63" userDrawn="1">
          <p15:clr>
            <a:srgbClr val="A4A3A4"/>
          </p15:clr>
        </p15:guide>
        <p15:guide id="3" pos="453" userDrawn="1">
          <p15:clr>
            <a:srgbClr val="A4A3A4"/>
          </p15:clr>
        </p15:guide>
        <p15:guide id="4" pos="5216" userDrawn="1">
          <p15:clr>
            <a:srgbClr val="A4A3A4"/>
          </p15:clr>
        </p15:guide>
        <p15:guide id="5" orient="horz" pos="4133" userDrawn="1">
          <p15:clr>
            <a:srgbClr val="A4A3A4"/>
          </p15:clr>
        </p15:guide>
        <p15:guide id="6" orient="horz" pos="1094" userDrawn="1">
          <p15:clr>
            <a:srgbClr val="A4A3A4"/>
          </p15:clr>
        </p15:guide>
        <p15:guide id="7" pos="669" userDrawn="1">
          <p15:clr>
            <a:srgbClr val="A4A3A4"/>
          </p15:clr>
        </p15:guide>
        <p15:guide id="8"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C00"/>
    <a:srgbClr val="96C527"/>
    <a:srgbClr val="000000"/>
    <a:srgbClr val="FCFCFC"/>
    <a:srgbClr val="CB4D25"/>
    <a:srgbClr val="E4C11F"/>
    <a:srgbClr val="5DAEE3"/>
    <a:srgbClr val="EB4334"/>
    <a:srgbClr val="2FAA51"/>
    <a:srgbClr val="EC43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35" autoAdjust="0"/>
    <p:restoredTop sz="86804" autoAdjust="0"/>
  </p:normalViewPr>
  <p:slideViewPr>
    <p:cSldViewPr snapToGrid="0">
      <p:cViewPr varScale="1">
        <p:scale>
          <a:sx n="58" d="100"/>
          <a:sy n="58" d="100"/>
        </p:scale>
        <p:origin x="1700" y="48"/>
      </p:cViewPr>
      <p:guideLst>
        <p:guide orient="horz" pos="2115"/>
        <p:guide pos="2863"/>
        <p:guide pos="453"/>
        <p:guide pos="5216"/>
        <p:guide orient="horz" pos="4133"/>
        <p:guide orient="horz" pos="1094"/>
        <p:guide pos="669"/>
        <p:guide orient="horz" pos="3997"/>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80413385826776E-2"/>
          <c:y val="0.1042486069630674"/>
          <c:w val="0.83623000246463064"/>
          <c:h val="0.80035565928778463"/>
        </c:manualLayout>
      </c:layout>
      <c:barChart>
        <c:barDir val="col"/>
        <c:grouping val="clustered"/>
        <c:varyColors val="0"/>
        <c:ser>
          <c:idx val="0"/>
          <c:order val="0"/>
          <c:tx>
            <c:strRef>
              <c:f>Sheet1!$B$1</c:f>
              <c:strCache>
                <c:ptCount val="1"/>
                <c:pt idx="0">
                  <c:v>数据总量</c:v>
                </c:pt>
              </c:strCache>
            </c:strRef>
          </c:tx>
          <c:spPr>
            <a:solidFill>
              <a:srgbClr val="404040"/>
            </a:solidFill>
            <a:ln>
              <a:noFill/>
            </a:ln>
            <a:effectLst/>
          </c:spPr>
          <c:invertIfNegative val="0"/>
          <c:dPt>
            <c:idx val="9"/>
            <c:invertIfNegative val="0"/>
            <c:bubble3D val="0"/>
            <c:spPr>
              <a:solidFill>
                <a:srgbClr val="7AB850"/>
              </a:solidFill>
              <a:ln>
                <a:noFill/>
              </a:ln>
              <a:effectLst/>
            </c:spPr>
            <c:extLst>
              <c:ext xmlns:c16="http://schemas.microsoft.com/office/drawing/2014/chart" uri="{C3380CC4-5D6E-409C-BE32-E72D297353CC}">
                <c16:uniqueId val="{00000001-28D2-4B59-B62B-A238E6F854CF}"/>
              </c:ext>
            </c:extLst>
          </c:dPt>
          <c:dLbls>
            <c:dLbl>
              <c:idx val="9"/>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28D2-4B59-B62B-A238E6F854C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extLst>
            <c:ext xmlns:c16="http://schemas.microsoft.com/office/drawing/2014/chart" uri="{C3380CC4-5D6E-409C-BE32-E72D297353CC}">
              <c16:uniqueId val="{00000002-28D2-4B59-B62B-A238E6F854CF}"/>
            </c:ext>
          </c:extLst>
        </c:ser>
        <c:dLbls>
          <c:showLegendKey val="0"/>
          <c:showVal val="0"/>
          <c:showCatName val="0"/>
          <c:showSerName val="0"/>
          <c:showPercent val="0"/>
          <c:showBubbleSize val="0"/>
        </c:dLbls>
        <c:gapWidth val="74"/>
        <c:overlap val="-14"/>
        <c:axId val="636247808"/>
        <c:axId val="636248368"/>
      </c:barChart>
      <c:catAx>
        <c:axId val="63624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CN"/>
          </a:p>
        </c:txPr>
        <c:crossAx val="636248368"/>
        <c:crosses val="autoZero"/>
        <c:auto val="1"/>
        <c:lblAlgn val="ctr"/>
        <c:lblOffset val="0"/>
        <c:noMultiLvlLbl val="0"/>
      </c:catAx>
      <c:valAx>
        <c:axId val="6362483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636247808"/>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B64BC-9E17-4381-8A4D-C12362897624}" type="datetimeFigureOut">
              <a:rPr lang="zh-CN" altLang="en-US" smtClean="0"/>
              <a:t>2020/9/9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83C43-8C5F-4713-A0C6-DC9C1BC344EE}" type="slidenum">
              <a:rPr lang="zh-CN" altLang="en-US" smtClean="0"/>
              <a:t>‹#›</a:t>
            </a:fld>
            <a:endParaRPr lang="zh-CN" altLang="en-US"/>
          </a:p>
        </p:txBody>
      </p:sp>
    </p:spTree>
    <p:extLst>
      <p:ext uri="{BB962C8B-B14F-4D97-AF65-F5344CB8AC3E}">
        <p14:creationId xmlns:p14="http://schemas.microsoft.com/office/powerpoint/2010/main" val="273167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2</a:t>
            </a:fld>
            <a:endParaRPr lang="zh-CN" altLang="en-US"/>
          </a:p>
        </p:txBody>
      </p:sp>
    </p:spTree>
    <p:extLst>
      <p:ext uri="{BB962C8B-B14F-4D97-AF65-F5344CB8AC3E}">
        <p14:creationId xmlns:p14="http://schemas.microsoft.com/office/powerpoint/2010/main" val="1795009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17</a:t>
            </a:fld>
            <a:endParaRPr lang="zh-CN" altLang="en-US"/>
          </a:p>
        </p:txBody>
      </p:sp>
    </p:spTree>
    <p:extLst>
      <p:ext uri="{BB962C8B-B14F-4D97-AF65-F5344CB8AC3E}">
        <p14:creationId xmlns:p14="http://schemas.microsoft.com/office/powerpoint/2010/main" val="2935858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t>18</a:t>
            </a:fld>
            <a:endParaRPr lang="zh-CN" altLang="en-US"/>
          </a:p>
        </p:txBody>
      </p:sp>
    </p:spTree>
    <p:extLst>
      <p:ext uri="{BB962C8B-B14F-4D97-AF65-F5344CB8AC3E}">
        <p14:creationId xmlns:p14="http://schemas.microsoft.com/office/powerpoint/2010/main" val="1881707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t>19</a:t>
            </a:fld>
            <a:endParaRPr lang="zh-CN" altLang="en-US"/>
          </a:p>
        </p:txBody>
      </p:sp>
    </p:spTree>
    <p:extLst>
      <p:ext uri="{BB962C8B-B14F-4D97-AF65-F5344CB8AC3E}">
        <p14:creationId xmlns:p14="http://schemas.microsoft.com/office/powerpoint/2010/main" val="1586540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25</a:t>
            </a:fld>
            <a:endParaRPr lang="zh-CN" altLang="en-US"/>
          </a:p>
        </p:txBody>
      </p:sp>
    </p:spTree>
    <p:extLst>
      <p:ext uri="{BB962C8B-B14F-4D97-AF65-F5344CB8AC3E}">
        <p14:creationId xmlns:p14="http://schemas.microsoft.com/office/powerpoint/2010/main" val="107954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mn-lt"/>
              <a:ea typeface="+mn-ea"/>
              <a:cs typeface="+mn-cs"/>
            </a:endParaRPr>
          </a:p>
          <a:p>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资源层</a:t>
            </a:r>
            <a:r>
              <a:rPr lang="en-US" altLang="zh-CN" sz="1200" b="0" i="0" u="none" strike="noStrike" kern="1200" baseline="0" dirty="0">
                <a:solidFill>
                  <a:schemeClr val="tx1"/>
                </a:solidFill>
                <a:latin typeface="+mn-lt"/>
                <a:ea typeface="+mn-ea"/>
                <a:cs typeface="+mn-cs"/>
              </a:rPr>
              <a:t>: </a:t>
            </a:r>
          </a:p>
          <a:p>
            <a:r>
              <a:rPr lang="zh-CN" altLang="en-US" sz="1200" b="0" i="0" u="none" strike="noStrike" kern="1200" baseline="0" dirty="0">
                <a:solidFill>
                  <a:schemeClr val="tx1"/>
                </a:solidFill>
                <a:latin typeface="+mn-lt"/>
                <a:ea typeface="+mn-ea"/>
                <a:cs typeface="+mn-cs"/>
              </a:rPr>
              <a:t>主要包含数据中心中所有的物理设备 </a:t>
            </a:r>
          </a:p>
          <a:p>
            <a:r>
              <a:rPr lang="zh-CN" altLang="en-US" sz="1200" b="0" i="0" u="none" strike="noStrike" kern="1200" baseline="0" dirty="0">
                <a:solidFill>
                  <a:schemeClr val="tx1"/>
                </a:solidFill>
                <a:latin typeface="+mn-lt"/>
                <a:ea typeface="+mn-ea"/>
                <a:cs typeface="+mn-cs"/>
              </a:rPr>
              <a:t>位于资源层中的资源不是独立的物理设备个体，也不再是分散的物理位置设备，以池化概念出现 </a:t>
            </a:r>
          </a:p>
          <a:p>
            <a:r>
              <a:rPr lang="zh-CN" altLang="en-US" sz="1200" b="0" i="0" u="none" strike="noStrike" kern="1200" baseline="0" dirty="0">
                <a:solidFill>
                  <a:schemeClr val="tx1"/>
                </a:solidFill>
                <a:latin typeface="+mn-lt"/>
                <a:ea typeface="+mn-ea"/>
                <a:cs typeface="+mn-cs"/>
              </a:rPr>
              <a:t>资源层的主要资源 </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计算资源 </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存储资源 </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网络资源 </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虚拟化层</a:t>
            </a:r>
            <a:r>
              <a:rPr lang="en-US" altLang="zh-CN" sz="1200" b="0" i="0" u="none" strike="noStrike" kern="1200" baseline="0" dirty="0">
                <a:solidFill>
                  <a:schemeClr val="tx1"/>
                </a:solidFill>
                <a:latin typeface="+mn-lt"/>
                <a:ea typeface="+mn-ea"/>
                <a:cs typeface="+mn-cs"/>
              </a:rPr>
              <a:t>:</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功能：按照用户或者业务的需求，从资源层中选择资源并打包，从而形成不同规模的计算资源，也就是虚拟机</a:t>
            </a:r>
          </a:p>
          <a:p>
            <a:r>
              <a:rPr lang="zh-CN" altLang="en-US" sz="1200" b="0" i="0" u="none" strike="noStrike" kern="1200" baseline="0" dirty="0">
                <a:solidFill>
                  <a:schemeClr val="tx1"/>
                </a:solidFill>
                <a:latin typeface="+mn-lt"/>
                <a:ea typeface="+mn-ea"/>
                <a:cs typeface="+mn-cs"/>
              </a:rPr>
              <a:t>虚拟化层主要包含各种虚拟化技术</a:t>
            </a:r>
          </a:p>
          <a:p>
            <a:r>
              <a:rPr lang="zh-CN" altLang="en-US" sz="1200" b="0" i="0" u="none" strike="noStrike" kern="1200" baseline="0" dirty="0">
                <a:solidFill>
                  <a:schemeClr val="tx1"/>
                </a:solidFill>
                <a:latin typeface="+mn-lt"/>
                <a:ea typeface="+mn-ea"/>
                <a:cs typeface="+mn-cs"/>
              </a:rPr>
              <a:t>虚拟化平台主要包括</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虚拟化模块</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虚拟机</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虚拟网络</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虚拟存储</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其他虚拟资源</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管理层</a:t>
            </a:r>
            <a:r>
              <a:rPr lang="en-US" altLang="zh-CN" sz="1200" b="0" i="0" u="none" strike="noStrike" kern="1200" baseline="0" dirty="0">
                <a:solidFill>
                  <a:schemeClr val="tx1"/>
                </a:solidFill>
                <a:latin typeface="+mn-lt"/>
                <a:ea typeface="+mn-ea"/>
                <a:cs typeface="+mn-cs"/>
              </a:rPr>
              <a:t>:</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功能：对资源层进行统一的运维和管理</a:t>
            </a:r>
          </a:p>
          <a:p>
            <a:r>
              <a:rPr lang="zh-CN" altLang="en-US" sz="1200" b="0" i="0" u="none" strike="noStrike" kern="1200" baseline="0" dirty="0">
                <a:solidFill>
                  <a:schemeClr val="tx1"/>
                </a:solidFill>
                <a:latin typeface="+mn-lt"/>
                <a:ea typeface="+mn-ea"/>
                <a:cs typeface="+mn-cs"/>
              </a:rPr>
              <a:t>管理层主要构成</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资源配置模块</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系统监控平台</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安全审计</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数据备份与恢复平台</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系统运维中心平台</a:t>
            </a:r>
          </a:p>
          <a:p>
            <a:r>
              <a:rPr lang="en-US" altLang="zh-CN" sz="1200" b="0" i="0" u="none" strike="noStrike" kern="1200" baseline="0" dirty="0">
                <a:solidFill>
                  <a:schemeClr val="tx1"/>
                </a:solidFill>
                <a:latin typeface="+mn-lt"/>
                <a:ea typeface="+mn-ea"/>
                <a:cs typeface="+mn-cs"/>
              </a:rPr>
              <a:t>•IT</a:t>
            </a:r>
            <a:r>
              <a:rPr lang="zh-CN" altLang="en-US" sz="1200" b="0" i="0" u="none" strike="noStrike" kern="1200" baseline="0" dirty="0">
                <a:solidFill>
                  <a:schemeClr val="tx1"/>
                </a:solidFill>
                <a:latin typeface="+mn-lt"/>
                <a:ea typeface="+mn-ea"/>
                <a:cs typeface="+mn-cs"/>
              </a:rPr>
              <a:t>流程的自动化平台</a:t>
            </a:r>
          </a:p>
          <a:p>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负载均衡</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zh-CN" altLang="en-US" sz="1200" b="0" i="0" u="none" strike="noStrike" kern="1200" baseline="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t>32</a:t>
            </a:fld>
            <a:endParaRPr lang="zh-CN" altLang="en-US"/>
          </a:p>
        </p:txBody>
      </p:sp>
    </p:spTree>
    <p:extLst>
      <p:ext uri="{BB962C8B-B14F-4D97-AF65-F5344CB8AC3E}">
        <p14:creationId xmlns:p14="http://schemas.microsoft.com/office/powerpoint/2010/main" val="24872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3</a:t>
            </a:fld>
            <a:endParaRPr lang="zh-CN" altLang="en-US"/>
          </a:p>
        </p:txBody>
      </p:sp>
    </p:spTree>
    <p:extLst>
      <p:ext uri="{BB962C8B-B14F-4D97-AF65-F5344CB8AC3E}">
        <p14:creationId xmlns:p14="http://schemas.microsoft.com/office/powerpoint/2010/main" val="3691928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4</a:t>
            </a:fld>
            <a:endParaRPr lang="zh-CN" altLang="en-US"/>
          </a:p>
        </p:txBody>
      </p:sp>
    </p:spTree>
    <p:extLst>
      <p:ext uri="{BB962C8B-B14F-4D97-AF65-F5344CB8AC3E}">
        <p14:creationId xmlns:p14="http://schemas.microsoft.com/office/powerpoint/2010/main" val="812033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5</a:t>
            </a:fld>
            <a:endParaRPr lang="zh-CN" altLang="en-US"/>
          </a:p>
        </p:txBody>
      </p:sp>
    </p:spTree>
    <p:extLst>
      <p:ext uri="{BB962C8B-B14F-4D97-AF65-F5344CB8AC3E}">
        <p14:creationId xmlns:p14="http://schemas.microsoft.com/office/powerpoint/2010/main" val="419296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6</a:t>
            </a:fld>
            <a:endParaRPr lang="zh-CN" altLang="en-US"/>
          </a:p>
        </p:txBody>
      </p:sp>
    </p:spTree>
    <p:extLst>
      <p:ext uri="{BB962C8B-B14F-4D97-AF65-F5344CB8AC3E}">
        <p14:creationId xmlns:p14="http://schemas.microsoft.com/office/powerpoint/2010/main" val="299385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7</a:t>
            </a:fld>
            <a:endParaRPr lang="zh-CN" altLang="en-US"/>
          </a:p>
        </p:txBody>
      </p:sp>
    </p:spTree>
    <p:extLst>
      <p:ext uri="{BB962C8B-B14F-4D97-AF65-F5344CB8AC3E}">
        <p14:creationId xmlns:p14="http://schemas.microsoft.com/office/powerpoint/2010/main" val="411137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8</a:t>
            </a:fld>
            <a:endParaRPr lang="zh-CN" altLang="en-US"/>
          </a:p>
        </p:txBody>
      </p:sp>
    </p:spTree>
    <p:extLst>
      <p:ext uri="{BB962C8B-B14F-4D97-AF65-F5344CB8AC3E}">
        <p14:creationId xmlns:p14="http://schemas.microsoft.com/office/powerpoint/2010/main" val="232010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t>15</a:t>
            </a:fld>
            <a:endParaRPr lang="zh-CN" altLang="en-US"/>
          </a:p>
        </p:txBody>
      </p:sp>
    </p:spTree>
    <p:extLst>
      <p:ext uri="{BB962C8B-B14F-4D97-AF65-F5344CB8AC3E}">
        <p14:creationId xmlns:p14="http://schemas.microsoft.com/office/powerpoint/2010/main" val="1254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t>16</a:t>
            </a:fld>
            <a:endParaRPr lang="zh-CN" altLang="en-US"/>
          </a:p>
        </p:txBody>
      </p:sp>
    </p:spTree>
    <p:extLst>
      <p:ext uri="{BB962C8B-B14F-4D97-AF65-F5344CB8AC3E}">
        <p14:creationId xmlns:p14="http://schemas.microsoft.com/office/powerpoint/2010/main" val="3894109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Imagen 5" descr="C:\Users\Design\Documents\Edu\Product Launch\shadow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27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8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6"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rPr>
              <a:t>39</a:t>
            </a:r>
            <a:endParaRPr lang="es-ES" sz="1200" b="1" dirty="0">
              <a:solidFill>
                <a:schemeClr val="bg1">
                  <a:lumMod val="50000"/>
                </a:schemeClr>
              </a:solidFill>
              <a:latin typeface="+mn-lt"/>
            </a:endParaRPr>
          </a:p>
        </p:txBody>
      </p:sp>
      <p:pic>
        <p:nvPicPr>
          <p:cNvPr id="17" name="Imagen 5" descr="C:\Users\Design\Documents\Edu\Product Launch\shadow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27">
            <a:hlinkClick r:id="" action="ppaction://hlinkshowjump?jump=next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440809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1350149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369854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363297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709829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15757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1209499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216965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2236266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2671912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2294636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E241F-D2F4-4B3A-952F-D6E7DF06C30F}" type="slidenum">
              <a:rPr lang="zh-CN" altLang="en-US" smtClean="0"/>
              <a:t>‹#›</a:t>
            </a:fld>
            <a:endParaRPr lang="zh-CN" altLang="en-US"/>
          </a:p>
        </p:txBody>
      </p:sp>
    </p:spTree>
    <p:extLst>
      <p:ext uri="{BB962C8B-B14F-4D97-AF65-F5344CB8AC3E}">
        <p14:creationId xmlns:p14="http://schemas.microsoft.com/office/powerpoint/2010/main" val="405173782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2" name="圆角矩形 1"/>
          <p:cNvSpPr/>
          <p:nvPr/>
        </p:nvSpPr>
        <p:spPr>
          <a:xfrm>
            <a:off x="3508261" y="1618465"/>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pic>
        <p:nvPicPr>
          <p:cNvPr id="3" name="图片 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4" name="文本框 3"/>
          <p:cNvSpPr txBox="1"/>
          <p:nvPr/>
        </p:nvSpPr>
        <p:spPr>
          <a:xfrm>
            <a:off x="1508089" y="1507389"/>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mn-ea"/>
              </a:rPr>
              <a:t>目</a:t>
            </a:r>
            <a:endParaRPr lang="en-US" altLang="zh-CN" sz="5400" b="1" dirty="0">
              <a:solidFill>
                <a:schemeClr val="bg1"/>
              </a:solidFill>
              <a:effectLst>
                <a:outerShdw blurRad="50800" dist="38100" dir="2700000" algn="tl" rotWithShape="0">
                  <a:prstClr val="black">
                    <a:alpha val="40000"/>
                  </a:prstClr>
                </a:outerShdw>
              </a:effectLst>
              <a:latin typeface="+mn-ea"/>
            </a:endParaRPr>
          </a:p>
          <a:p>
            <a:r>
              <a:rPr lang="zh-CN" altLang="en-US" sz="5400" b="1" dirty="0">
                <a:solidFill>
                  <a:schemeClr val="bg1"/>
                </a:solidFill>
                <a:effectLst>
                  <a:outerShdw blurRad="50800" dist="38100" dir="2700000" algn="tl" rotWithShape="0">
                    <a:prstClr val="black">
                      <a:alpha val="40000"/>
                    </a:prstClr>
                  </a:outerShdw>
                </a:effectLst>
                <a:latin typeface="+mn-ea"/>
              </a:rPr>
              <a:t>录</a:t>
            </a:r>
            <a:r>
              <a:rPr lang="en-US" altLang="zh-CN" sz="5400" b="1" dirty="0">
                <a:solidFill>
                  <a:schemeClr val="bg1"/>
                </a:solidFill>
                <a:effectLst>
                  <a:outerShdw blurRad="50800" dist="38100" dir="2700000" algn="tl" rotWithShape="0">
                    <a:prstClr val="black">
                      <a:alpha val="40000"/>
                    </a:prstClr>
                  </a:outerShdw>
                </a:effectLst>
                <a:latin typeface="+mn-ea"/>
              </a:rPr>
              <a:t> </a:t>
            </a:r>
            <a:endParaRPr lang="zh-CN" altLang="en-US" sz="5400" b="1" dirty="0">
              <a:solidFill>
                <a:schemeClr val="bg1"/>
              </a:solidFill>
              <a:effectLst>
                <a:outerShdw blurRad="50800" dist="38100" dir="2700000" algn="tl" rotWithShape="0">
                  <a:prstClr val="black">
                    <a:alpha val="40000"/>
                  </a:prstClr>
                </a:outerShdw>
              </a:effectLst>
              <a:latin typeface="+mn-ea"/>
            </a:endParaRPr>
          </a:p>
        </p:txBody>
      </p:sp>
      <p:sp>
        <p:nvSpPr>
          <p:cNvPr id="41" name="圆角矩形 40"/>
          <p:cNvSpPr/>
          <p:nvPr/>
        </p:nvSpPr>
        <p:spPr>
          <a:xfrm>
            <a:off x="3508261" y="24458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2" name="圆角矩形 41"/>
          <p:cNvSpPr/>
          <p:nvPr/>
        </p:nvSpPr>
        <p:spPr>
          <a:xfrm>
            <a:off x="3508261" y="32731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3" name="圆角矩形 42"/>
          <p:cNvSpPr/>
          <p:nvPr/>
        </p:nvSpPr>
        <p:spPr>
          <a:xfrm>
            <a:off x="3508261" y="41005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4" name="圆角矩形 43"/>
          <p:cNvSpPr/>
          <p:nvPr/>
        </p:nvSpPr>
        <p:spPr>
          <a:xfrm>
            <a:off x="3508261" y="49278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 name="矩形 4"/>
          <p:cNvSpPr/>
          <p:nvPr/>
        </p:nvSpPr>
        <p:spPr>
          <a:xfrm>
            <a:off x="4129250" y="1698222"/>
            <a:ext cx="1675459" cy="415498"/>
          </a:xfrm>
          <a:prstGeom prst="rect">
            <a:avLst/>
          </a:prstGeom>
        </p:spPr>
        <p:txBody>
          <a:bodyPr wrap="none">
            <a:spAutoFit/>
          </a:bodyPr>
          <a:lstStyle/>
          <a:p>
            <a:r>
              <a:rPr lang="zh-CN" altLang="en-US" sz="2100" spc="225" dirty="0">
                <a:solidFill>
                  <a:schemeClr val="bg1"/>
                </a:solidFill>
                <a:latin typeface="+mn-ea"/>
              </a:rPr>
              <a:t>大数据时代</a:t>
            </a:r>
          </a:p>
        </p:txBody>
      </p:sp>
      <p:sp>
        <p:nvSpPr>
          <p:cNvPr id="46" name="Freeform 172"/>
          <p:cNvSpPr>
            <a:spLocks noEditPoints="1"/>
          </p:cNvSpPr>
          <p:nvPr/>
        </p:nvSpPr>
        <p:spPr bwMode="auto">
          <a:xfrm>
            <a:off x="3719856" y="175386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63" name="矩形 62"/>
          <p:cNvSpPr/>
          <p:nvPr/>
        </p:nvSpPr>
        <p:spPr>
          <a:xfrm>
            <a:off x="4127777" y="2547763"/>
            <a:ext cx="3506088"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a:t>
            </a:r>
            <a:r>
              <a:rPr lang="en-US" altLang="zh-CN" sz="2100" spc="225" dirty="0">
                <a:solidFill>
                  <a:schemeClr val="tx1">
                    <a:lumMod val="75000"/>
                    <a:lumOff val="25000"/>
                  </a:schemeClr>
                </a:solidFill>
                <a:latin typeface="+mn-ea"/>
              </a:rPr>
              <a:t>——</a:t>
            </a:r>
            <a:r>
              <a:rPr lang="zh-CN" altLang="en-US" sz="2100" spc="225" dirty="0">
                <a:solidFill>
                  <a:schemeClr val="tx1">
                    <a:lumMod val="75000"/>
                    <a:lumOff val="25000"/>
                  </a:schemeClr>
                </a:solidFill>
                <a:latin typeface="+mn-ea"/>
              </a:rPr>
              <a:t>大数据的计算</a:t>
            </a:r>
          </a:p>
        </p:txBody>
      </p:sp>
      <p:sp>
        <p:nvSpPr>
          <p:cNvPr id="64" name="矩形 63"/>
          <p:cNvSpPr/>
          <p:nvPr/>
        </p:nvSpPr>
        <p:spPr>
          <a:xfrm>
            <a:off x="4127777" y="3342447"/>
            <a:ext cx="2271776"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云计算发展现状</a:t>
            </a:r>
          </a:p>
        </p:txBody>
      </p:sp>
      <p:sp>
        <p:nvSpPr>
          <p:cNvPr id="65" name="矩形 64"/>
          <p:cNvSpPr/>
          <p:nvPr/>
        </p:nvSpPr>
        <p:spPr>
          <a:xfrm>
            <a:off x="4127777" y="4207197"/>
            <a:ext cx="2271776"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云计算实现机制</a:t>
            </a:r>
          </a:p>
        </p:txBody>
      </p:sp>
      <p:sp>
        <p:nvSpPr>
          <p:cNvPr id="71" name="矩形 70"/>
          <p:cNvSpPr/>
          <p:nvPr/>
        </p:nvSpPr>
        <p:spPr>
          <a:xfrm>
            <a:off x="4127777" y="5024423"/>
            <a:ext cx="3464410"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云计算压倒性的成本优势</a:t>
            </a:r>
          </a:p>
        </p:txBody>
      </p:sp>
      <p:sp>
        <p:nvSpPr>
          <p:cNvPr id="76" name="Freeform 173"/>
          <p:cNvSpPr>
            <a:spLocks noEditPoints="1"/>
          </p:cNvSpPr>
          <p:nvPr/>
        </p:nvSpPr>
        <p:spPr bwMode="auto">
          <a:xfrm>
            <a:off x="3719856" y="26364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tx1">
              <a:lumMod val="85000"/>
              <a:lumOff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7" name="Freeform 110"/>
          <p:cNvSpPr>
            <a:spLocks noEditPoints="1"/>
          </p:cNvSpPr>
          <p:nvPr/>
        </p:nvSpPr>
        <p:spPr bwMode="auto">
          <a:xfrm>
            <a:off x="3717851" y="34146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8" name="Freeform 136"/>
          <p:cNvSpPr>
            <a:spLocks noEditPoints="1"/>
          </p:cNvSpPr>
          <p:nvPr/>
        </p:nvSpPr>
        <p:spPr bwMode="auto">
          <a:xfrm>
            <a:off x="3737697" y="425332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9" name="Freeform 332"/>
          <p:cNvSpPr>
            <a:spLocks noEditPoints="1"/>
          </p:cNvSpPr>
          <p:nvPr/>
        </p:nvSpPr>
        <p:spPr bwMode="auto">
          <a:xfrm>
            <a:off x="3726033" y="507972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6" name="灯片编号占位符 5"/>
          <p:cNvSpPr>
            <a:spLocks noGrp="1"/>
          </p:cNvSpPr>
          <p:nvPr>
            <p:ph type="sldNum" sz="quarter" idx="12"/>
          </p:nvPr>
        </p:nvSpPr>
        <p:spPr/>
        <p:txBody>
          <a:bodyPr/>
          <a:lstStyle/>
          <a:p>
            <a:fld id="{344E241F-D2F4-4B3A-952F-D6E7DF06C30F}" type="slidenum">
              <a:rPr lang="zh-CN" altLang="en-US" smtClean="0">
                <a:latin typeface="+mn-ea"/>
              </a:rPr>
              <a:t>1</a:t>
            </a:fld>
            <a:endParaRPr lang="zh-CN" altLang="en-US">
              <a:latin typeface="+mn-ea"/>
            </a:endParaRPr>
          </a:p>
        </p:txBody>
      </p:sp>
    </p:spTree>
    <p:extLst>
      <p:ext uri="{BB962C8B-B14F-4D97-AF65-F5344CB8AC3E}">
        <p14:creationId xmlns:p14="http://schemas.microsoft.com/office/powerpoint/2010/main" val="179685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1214" y="540353"/>
            <a:ext cx="9012786" cy="738664"/>
          </a:xfrm>
          <a:prstGeom prst="rect">
            <a:avLst/>
          </a:prstGeom>
          <a:noFill/>
        </p:spPr>
        <p:txBody>
          <a:bodyPr wrap="square" rtlCol="0">
            <a:spAutoFit/>
          </a:bodyPr>
          <a:lstStyle/>
          <a:p>
            <a:pPr>
              <a:lnSpc>
                <a:spcPct val="150000"/>
              </a:lnSpc>
            </a:pPr>
            <a:r>
              <a:rPr lang="zh-CN" altLang="en-US" sz="2800" b="1" spc="225" dirty="0">
                <a:latin typeface="+mn-ea"/>
              </a:rPr>
              <a:t>何谓大数据？</a:t>
            </a:r>
          </a:p>
        </p:txBody>
      </p:sp>
      <p:grpSp>
        <p:nvGrpSpPr>
          <p:cNvPr id="7" name="组合 6"/>
          <p:cNvGrpSpPr/>
          <p:nvPr/>
        </p:nvGrpSpPr>
        <p:grpSpPr>
          <a:xfrm>
            <a:off x="274900" y="2025650"/>
            <a:ext cx="8725413" cy="1724025"/>
            <a:chOff x="2031316" y="2463800"/>
            <a:chExt cx="10160684" cy="2298700"/>
          </a:xfrm>
        </p:grpSpPr>
        <p:sp>
          <p:nvSpPr>
            <p:cNvPr id="8" name="矩形 7"/>
            <p:cNvSpPr/>
            <p:nvPr/>
          </p:nvSpPr>
          <p:spPr>
            <a:xfrm>
              <a:off x="2031316" y="2463800"/>
              <a:ext cx="10160684" cy="22987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矩形 8"/>
            <p:cNvSpPr/>
            <p:nvPr/>
          </p:nvSpPr>
          <p:spPr>
            <a:xfrm>
              <a:off x="3479116" y="2597487"/>
              <a:ext cx="8712884" cy="2062103"/>
            </a:xfrm>
            <a:prstGeom prst="rect">
              <a:avLst/>
            </a:prstGeom>
          </p:spPr>
          <p:txBody>
            <a:bodyPr wrap="square">
              <a:spAutoFit/>
            </a:bodyPr>
            <a:lstStyle/>
            <a:p>
              <a:pPr>
                <a:lnSpc>
                  <a:spcPct val="150000"/>
                </a:lnSpc>
              </a:pPr>
              <a:r>
                <a:rPr lang="zh-CN" altLang="en-US" sz="2100" spc="225" dirty="0">
                  <a:solidFill>
                    <a:schemeClr val="bg1"/>
                  </a:solidFill>
                  <a:latin typeface="+mn-ea"/>
                </a:rPr>
                <a:t>海量数据或巨量数据，其规模巨大到无法通过目前主流的计算机系统在合理时间内获取、存储、管理、处理并提炼以帮助使用者决策。</a:t>
              </a:r>
            </a:p>
          </p:txBody>
        </p:sp>
        <p:sp>
          <p:nvSpPr>
            <p:cNvPr id="10" name="矩形 9"/>
            <p:cNvSpPr/>
            <p:nvPr/>
          </p:nvSpPr>
          <p:spPr>
            <a:xfrm>
              <a:off x="2031316" y="2463800"/>
              <a:ext cx="1155700" cy="2298700"/>
            </a:xfrm>
            <a:prstGeom prst="rect">
              <a:avLst/>
            </a:prstGeom>
            <a:solidFill>
              <a:srgbClr val="7AB85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1" name="矩形 10"/>
            <p:cNvSpPr/>
            <p:nvPr/>
          </p:nvSpPr>
          <p:spPr>
            <a:xfrm>
              <a:off x="2286000" y="3006635"/>
              <a:ext cx="618247" cy="1231107"/>
            </a:xfrm>
            <a:prstGeom prst="rect">
              <a:avLst/>
            </a:prstGeom>
          </p:spPr>
          <p:txBody>
            <a:bodyPr wrap="none">
              <a:spAutoFit/>
            </a:bodyPr>
            <a:lstStyle/>
            <a:p>
              <a:r>
                <a:rPr lang="zh-CN" altLang="en-US" sz="2700" b="1" kern="500" dirty="0">
                  <a:solidFill>
                    <a:schemeClr val="bg1"/>
                  </a:solidFill>
                  <a:latin typeface="+mn-ea"/>
                </a:rPr>
                <a:t>定</a:t>
              </a:r>
              <a:endParaRPr lang="en-US" altLang="zh-CN" sz="2700" b="1" kern="500" dirty="0">
                <a:solidFill>
                  <a:schemeClr val="bg1"/>
                </a:solidFill>
                <a:latin typeface="+mn-ea"/>
              </a:endParaRPr>
            </a:p>
            <a:p>
              <a:r>
                <a:rPr lang="zh-CN" altLang="en-US" sz="2700" b="1" kern="500" dirty="0">
                  <a:solidFill>
                    <a:schemeClr val="bg1"/>
                  </a:solidFill>
                  <a:latin typeface="+mn-ea"/>
                </a:rPr>
                <a:t>义</a:t>
              </a:r>
              <a:endParaRPr lang="zh-CN" altLang="en-US" sz="2700" b="1" dirty="0">
                <a:solidFill>
                  <a:schemeClr val="bg1"/>
                </a:solidFill>
                <a:latin typeface="+mn-ea"/>
              </a:endParaRPr>
            </a:p>
          </p:txBody>
        </p:sp>
      </p:grpSp>
    </p:spTree>
    <p:extLst>
      <p:ext uri="{BB962C8B-B14F-4D97-AF65-F5344CB8AC3E}">
        <p14:creationId xmlns:p14="http://schemas.microsoft.com/office/powerpoint/2010/main" val="61623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50" name="任意多边形 49"/>
          <p:cNvSpPr/>
          <p:nvPr/>
        </p:nvSpPr>
        <p:spPr>
          <a:xfrm>
            <a:off x="5305392" y="378733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 name="椭圆 3"/>
          <p:cNvSpPr/>
          <p:nvPr/>
        </p:nvSpPr>
        <p:spPr>
          <a:xfrm>
            <a:off x="3771898" y="2829955"/>
            <a:ext cx="1600203" cy="1600203"/>
          </a:xfrm>
          <a:prstGeom prst="ellipse">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 name="椭圆 4"/>
          <p:cNvSpPr/>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6" name="文本框 5"/>
          <p:cNvSpPr txBox="1"/>
          <p:nvPr/>
        </p:nvSpPr>
        <p:spPr>
          <a:xfrm>
            <a:off x="4255997" y="3683267"/>
            <a:ext cx="731290" cy="600164"/>
          </a:xfrm>
          <a:prstGeom prst="rect">
            <a:avLst/>
          </a:prstGeom>
          <a:noFill/>
        </p:spPr>
        <p:txBody>
          <a:bodyPr wrap="none" rtlCol="0">
            <a:spAutoFit/>
          </a:bodyPr>
          <a:lstStyle/>
          <a:p>
            <a:r>
              <a:rPr lang="en-US" altLang="zh-CN" sz="3300" b="1" dirty="0">
                <a:solidFill>
                  <a:schemeClr val="bg1"/>
                </a:solidFill>
                <a:latin typeface="+mn-ea"/>
              </a:rPr>
              <a:t>1C</a:t>
            </a:r>
            <a:endParaRPr lang="zh-CN" altLang="en-US" sz="3300" b="1" dirty="0">
              <a:solidFill>
                <a:schemeClr val="bg1"/>
              </a:solidFill>
              <a:latin typeface="+mn-ea"/>
            </a:endParaRPr>
          </a:p>
        </p:txBody>
      </p:sp>
      <p:sp>
        <p:nvSpPr>
          <p:cNvPr id="8" name="矩形 7"/>
          <p:cNvSpPr/>
          <p:nvPr/>
        </p:nvSpPr>
        <p:spPr>
          <a:xfrm>
            <a:off x="4246981" y="3037146"/>
            <a:ext cx="748923" cy="600164"/>
          </a:xfrm>
          <a:prstGeom prst="rect">
            <a:avLst/>
          </a:prstGeom>
        </p:spPr>
        <p:txBody>
          <a:bodyPr wrap="none">
            <a:spAutoFit/>
          </a:bodyPr>
          <a:lstStyle/>
          <a:p>
            <a:r>
              <a:rPr lang="en-US" altLang="zh-CN" sz="3300" b="1" dirty="0">
                <a:solidFill>
                  <a:schemeClr val="bg1"/>
                </a:solidFill>
                <a:latin typeface="+mn-ea"/>
              </a:rPr>
              <a:t>4V</a:t>
            </a:r>
          </a:p>
        </p:txBody>
      </p:sp>
      <p:sp>
        <p:nvSpPr>
          <p:cNvPr id="10" name="加号 9"/>
          <p:cNvSpPr/>
          <p:nvPr/>
        </p:nvSpPr>
        <p:spPr>
          <a:xfrm>
            <a:off x="4458099" y="3484933"/>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nvGrpSpPr>
          <p:cNvPr id="26" name="组合 25"/>
          <p:cNvGrpSpPr/>
          <p:nvPr/>
        </p:nvGrpSpPr>
        <p:grpSpPr>
          <a:xfrm>
            <a:off x="5638018" y="3663532"/>
            <a:ext cx="2304380" cy="369332"/>
            <a:chOff x="7892654" y="2137018"/>
            <a:chExt cx="3072506" cy="492442"/>
          </a:xfrm>
        </p:grpSpPr>
        <p:sp>
          <p:nvSpPr>
            <p:cNvPr id="29" name="圆角矩形 28"/>
            <p:cNvSpPr/>
            <p:nvPr/>
          </p:nvSpPr>
          <p:spPr>
            <a:xfrm>
              <a:off x="7892654" y="2152928"/>
              <a:ext cx="2974744" cy="4298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3" name="矩形 32"/>
            <p:cNvSpPr/>
            <p:nvPr/>
          </p:nvSpPr>
          <p:spPr>
            <a:xfrm>
              <a:off x="8021619" y="2137018"/>
              <a:ext cx="2943541" cy="492442"/>
            </a:xfrm>
            <a:prstGeom prst="rect">
              <a:avLst/>
            </a:prstGeom>
          </p:spPr>
          <p:txBody>
            <a:bodyPr wrap="none">
              <a:spAutoFit/>
            </a:bodyPr>
            <a:lstStyle/>
            <a:p>
              <a:r>
                <a:rPr lang="zh-CN" altLang="en-US" kern="500" spc="225" dirty="0">
                  <a:solidFill>
                    <a:schemeClr val="bg1"/>
                  </a:solidFill>
                  <a:latin typeface="+mn-ea"/>
                </a:rPr>
                <a:t>多样（</a:t>
              </a:r>
              <a:r>
                <a:rPr lang="en-US" altLang="zh-CN" b="1" kern="500" spc="225" dirty="0">
                  <a:solidFill>
                    <a:srgbClr val="7AB850"/>
                  </a:solidFill>
                  <a:latin typeface="+mn-ea"/>
                </a:rPr>
                <a:t>V</a:t>
              </a:r>
              <a:r>
                <a:rPr lang="en-US" altLang="zh-CN" kern="500" spc="225" dirty="0">
                  <a:solidFill>
                    <a:schemeClr val="bg1"/>
                  </a:solidFill>
                  <a:latin typeface="+mn-ea"/>
                </a:rPr>
                <a:t>ariety</a:t>
              </a:r>
              <a:r>
                <a:rPr lang="zh-CN" altLang="en-US" kern="500" spc="225" dirty="0">
                  <a:solidFill>
                    <a:schemeClr val="bg1"/>
                  </a:solidFill>
                  <a:latin typeface="+mn-ea"/>
                </a:rPr>
                <a:t>）</a:t>
              </a:r>
              <a:endParaRPr lang="zh-CN" altLang="en-US" spc="225" dirty="0">
                <a:solidFill>
                  <a:schemeClr val="bg1"/>
                </a:solidFill>
                <a:latin typeface="+mn-ea"/>
              </a:endParaRPr>
            </a:p>
          </p:txBody>
        </p:sp>
      </p:grpSp>
      <p:grpSp>
        <p:nvGrpSpPr>
          <p:cNvPr id="34" name="组合 33"/>
          <p:cNvGrpSpPr/>
          <p:nvPr/>
        </p:nvGrpSpPr>
        <p:grpSpPr>
          <a:xfrm>
            <a:off x="278605" y="3076512"/>
            <a:ext cx="2439533" cy="369332"/>
            <a:chOff x="7892654" y="2137018"/>
            <a:chExt cx="3290203" cy="492442"/>
          </a:xfrm>
        </p:grpSpPr>
        <p:sp>
          <p:nvSpPr>
            <p:cNvPr id="35" name="圆角矩形 34"/>
            <p:cNvSpPr/>
            <p:nvPr/>
          </p:nvSpPr>
          <p:spPr>
            <a:xfrm>
              <a:off x="7892654" y="2137020"/>
              <a:ext cx="3160502"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6" name="矩形 35"/>
            <p:cNvSpPr/>
            <p:nvPr/>
          </p:nvSpPr>
          <p:spPr>
            <a:xfrm>
              <a:off x="8021620" y="2137018"/>
              <a:ext cx="3161237" cy="492442"/>
            </a:xfrm>
            <a:prstGeom prst="rect">
              <a:avLst/>
            </a:prstGeom>
          </p:spPr>
          <p:txBody>
            <a:bodyPr wrap="none">
              <a:spAutoFit/>
            </a:bodyPr>
            <a:lstStyle/>
            <a:p>
              <a:r>
                <a:rPr lang="zh-CN" altLang="en-US" kern="500" spc="225" dirty="0">
                  <a:solidFill>
                    <a:schemeClr val="bg1"/>
                  </a:solidFill>
                  <a:latin typeface="+mn-ea"/>
                </a:rPr>
                <a:t>快速（</a:t>
              </a:r>
              <a:r>
                <a:rPr lang="en-US" altLang="zh-CN" b="1" kern="500" spc="225" dirty="0">
                  <a:solidFill>
                    <a:srgbClr val="7AB850"/>
                  </a:solidFill>
                  <a:latin typeface="+mn-ea"/>
                </a:rPr>
                <a:t>V</a:t>
              </a:r>
              <a:r>
                <a:rPr lang="en-US" altLang="zh-CN" kern="500" spc="225" dirty="0">
                  <a:solidFill>
                    <a:schemeClr val="bg1"/>
                  </a:solidFill>
                  <a:latin typeface="+mn-ea"/>
                </a:rPr>
                <a:t>elocity</a:t>
              </a:r>
              <a:r>
                <a:rPr lang="zh-CN" altLang="en-US" kern="500" spc="225" dirty="0">
                  <a:solidFill>
                    <a:schemeClr val="bg1"/>
                  </a:solidFill>
                  <a:latin typeface="+mn-ea"/>
                </a:rPr>
                <a:t>）</a:t>
              </a:r>
              <a:endParaRPr lang="zh-CN" altLang="en-US" spc="225" dirty="0">
                <a:solidFill>
                  <a:schemeClr val="bg1"/>
                </a:solidFill>
                <a:latin typeface="+mn-ea"/>
              </a:endParaRPr>
            </a:p>
          </p:txBody>
        </p:sp>
      </p:grpSp>
      <p:grpSp>
        <p:nvGrpSpPr>
          <p:cNvPr id="37" name="组合 36"/>
          <p:cNvGrpSpPr/>
          <p:nvPr/>
        </p:nvGrpSpPr>
        <p:grpSpPr>
          <a:xfrm>
            <a:off x="289537" y="1582418"/>
            <a:ext cx="2868596" cy="377931"/>
            <a:chOff x="7892654" y="2125553"/>
            <a:chExt cx="3957655" cy="503907"/>
          </a:xfrm>
        </p:grpSpPr>
        <p:sp>
          <p:nvSpPr>
            <p:cNvPr id="38" name="圆角矩形 37"/>
            <p:cNvSpPr/>
            <p:nvPr/>
          </p:nvSpPr>
          <p:spPr>
            <a:xfrm>
              <a:off x="7892654" y="2125553"/>
              <a:ext cx="3884083"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9" name="矩形 38"/>
            <p:cNvSpPr/>
            <p:nvPr/>
          </p:nvSpPr>
          <p:spPr>
            <a:xfrm>
              <a:off x="8021619" y="2137018"/>
              <a:ext cx="3828690" cy="492442"/>
            </a:xfrm>
            <a:prstGeom prst="rect">
              <a:avLst/>
            </a:prstGeom>
          </p:spPr>
          <p:txBody>
            <a:bodyPr wrap="none">
              <a:spAutoFit/>
            </a:bodyPr>
            <a:lstStyle/>
            <a:p>
              <a:r>
                <a:rPr lang="zh-CN" altLang="en-US" kern="500" spc="225" dirty="0">
                  <a:solidFill>
                    <a:schemeClr val="bg1"/>
                  </a:solidFill>
                  <a:latin typeface="+mn-ea"/>
                </a:rPr>
                <a:t>价值密度低（</a:t>
              </a:r>
              <a:r>
                <a:rPr lang="en-US" altLang="zh-CN" b="1" kern="500" spc="225" dirty="0">
                  <a:solidFill>
                    <a:srgbClr val="7AB850"/>
                  </a:solidFill>
                  <a:latin typeface="+mn-ea"/>
                </a:rPr>
                <a:t>V</a:t>
              </a:r>
              <a:r>
                <a:rPr lang="en-US" altLang="zh-CN" kern="500" spc="225" dirty="0">
                  <a:solidFill>
                    <a:schemeClr val="bg1"/>
                  </a:solidFill>
                  <a:latin typeface="+mn-ea"/>
                </a:rPr>
                <a:t>alue</a:t>
              </a:r>
              <a:r>
                <a:rPr lang="zh-CN" altLang="en-US" kern="500" spc="225" dirty="0">
                  <a:solidFill>
                    <a:schemeClr val="bg1"/>
                  </a:solidFill>
                  <a:latin typeface="+mn-ea"/>
                </a:rPr>
                <a:t>）</a:t>
              </a:r>
              <a:endParaRPr lang="zh-CN" altLang="en-US" spc="225" dirty="0">
                <a:solidFill>
                  <a:schemeClr val="bg1"/>
                </a:solidFill>
                <a:latin typeface="+mn-ea"/>
              </a:endParaRPr>
            </a:p>
          </p:txBody>
        </p:sp>
      </p:grpSp>
      <p:grpSp>
        <p:nvGrpSpPr>
          <p:cNvPr id="40" name="组合 39"/>
          <p:cNvGrpSpPr/>
          <p:nvPr/>
        </p:nvGrpSpPr>
        <p:grpSpPr>
          <a:xfrm>
            <a:off x="278607" y="4932053"/>
            <a:ext cx="3113898" cy="369332"/>
            <a:chOff x="7892652" y="2137018"/>
            <a:chExt cx="4151864" cy="492442"/>
          </a:xfrm>
        </p:grpSpPr>
        <p:sp>
          <p:nvSpPr>
            <p:cNvPr id="41" name="圆角矩形 40"/>
            <p:cNvSpPr/>
            <p:nvPr/>
          </p:nvSpPr>
          <p:spPr>
            <a:xfrm>
              <a:off x="7892652" y="2137020"/>
              <a:ext cx="4088705"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2" name="矩形 41"/>
            <p:cNvSpPr/>
            <p:nvPr/>
          </p:nvSpPr>
          <p:spPr>
            <a:xfrm>
              <a:off x="8021619" y="2137018"/>
              <a:ext cx="4022897" cy="492442"/>
            </a:xfrm>
            <a:prstGeom prst="rect">
              <a:avLst/>
            </a:prstGeom>
          </p:spPr>
          <p:txBody>
            <a:bodyPr wrap="none">
              <a:spAutoFit/>
            </a:bodyPr>
            <a:lstStyle/>
            <a:p>
              <a:r>
                <a:rPr lang="zh-CN" altLang="en-US" kern="500" spc="225" dirty="0">
                  <a:solidFill>
                    <a:schemeClr val="bg1"/>
                  </a:solidFill>
                  <a:latin typeface="+mn-ea"/>
                </a:rPr>
                <a:t>复杂度（</a:t>
              </a:r>
              <a:r>
                <a:rPr lang="en-US" altLang="zh-CN" b="1" kern="500" spc="225" dirty="0">
                  <a:solidFill>
                    <a:srgbClr val="7AB850"/>
                  </a:solidFill>
                  <a:latin typeface="+mn-ea"/>
                </a:rPr>
                <a:t>C</a:t>
              </a:r>
              <a:r>
                <a:rPr lang="en-US" altLang="zh-CN" kern="500" spc="225" dirty="0">
                  <a:solidFill>
                    <a:schemeClr val="bg1"/>
                  </a:solidFill>
                  <a:latin typeface="+mn-ea"/>
                </a:rPr>
                <a:t>omplexity</a:t>
              </a:r>
              <a:r>
                <a:rPr lang="zh-CN" altLang="en-US" kern="500" spc="225" dirty="0">
                  <a:solidFill>
                    <a:schemeClr val="bg1"/>
                  </a:solidFill>
                  <a:latin typeface="+mn-ea"/>
                </a:rPr>
                <a:t>）</a:t>
              </a:r>
              <a:endParaRPr lang="zh-CN" altLang="en-US" spc="225" dirty="0">
                <a:solidFill>
                  <a:schemeClr val="bg1"/>
                </a:solidFill>
                <a:latin typeface="+mn-ea"/>
              </a:endParaRPr>
            </a:p>
          </p:txBody>
        </p:sp>
      </p:grpSp>
      <p:grpSp>
        <p:nvGrpSpPr>
          <p:cNvPr id="17" name="组合 16"/>
          <p:cNvGrpSpPr/>
          <p:nvPr/>
        </p:nvGrpSpPr>
        <p:grpSpPr>
          <a:xfrm>
            <a:off x="5603958" y="1598818"/>
            <a:ext cx="3411263" cy="1054028"/>
            <a:chOff x="7471943" y="1805208"/>
            <a:chExt cx="4548351" cy="1405371"/>
          </a:xfrm>
        </p:grpSpPr>
        <p:grpSp>
          <p:nvGrpSpPr>
            <p:cNvPr id="15" name="组合 14"/>
            <p:cNvGrpSpPr/>
            <p:nvPr/>
          </p:nvGrpSpPr>
          <p:grpSpPr>
            <a:xfrm>
              <a:off x="7517356" y="1805208"/>
              <a:ext cx="3835537" cy="496991"/>
              <a:chOff x="7892653" y="2132469"/>
              <a:chExt cx="3835537" cy="496991"/>
            </a:xfrm>
          </p:grpSpPr>
          <p:sp>
            <p:nvSpPr>
              <p:cNvPr id="13" name="圆角矩形 12"/>
              <p:cNvSpPr/>
              <p:nvPr/>
            </p:nvSpPr>
            <p:spPr>
              <a:xfrm>
                <a:off x="7892653" y="2132469"/>
                <a:ext cx="3739185"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4" name="矩形 13"/>
              <p:cNvSpPr/>
              <p:nvPr/>
            </p:nvSpPr>
            <p:spPr>
              <a:xfrm>
                <a:off x="8021620" y="2137018"/>
                <a:ext cx="3706570" cy="492442"/>
              </a:xfrm>
              <a:prstGeom prst="rect">
                <a:avLst/>
              </a:prstGeom>
            </p:spPr>
            <p:txBody>
              <a:bodyPr wrap="none">
                <a:spAutoFit/>
              </a:bodyPr>
              <a:lstStyle/>
              <a:p>
                <a:r>
                  <a:rPr lang="zh-CN" altLang="zh-CN" kern="500" spc="225" dirty="0">
                    <a:solidFill>
                      <a:schemeClr val="bg1"/>
                    </a:solidFill>
                    <a:latin typeface="+mn-ea"/>
                  </a:rPr>
                  <a:t>数据量大（</a:t>
                </a:r>
                <a:r>
                  <a:rPr lang="en-US" altLang="zh-CN" b="1" kern="500" spc="225" dirty="0">
                    <a:solidFill>
                      <a:srgbClr val="7AB850"/>
                    </a:solidFill>
                    <a:latin typeface="+mn-ea"/>
                  </a:rPr>
                  <a:t>V</a:t>
                </a:r>
                <a:r>
                  <a:rPr lang="en-US" altLang="zh-CN" kern="500" spc="225" dirty="0">
                    <a:solidFill>
                      <a:schemeClr val="bg1"/>
                    </a:solidFill>
                    <a:latin typeface="+mn-ea"/>
                  </a:rPr>
                  <a:t>olume</a:t>
                </a:r>
                <a:r>
                  <a:rPr lang="zh-CN" altLang="zh-CN" kern="500" spc="225" dirty="0">
                    <a:solidFill>
                      <a:schemeClr val="bg1"/>
                    </a:solidFill>
                    <a:latin typeface="+mn-ea"/>
                  </a:rPr>
                  <a:t>）</a:t>
                </a:r>
                <a:endParaRPr lang="zh-CN" altLang="en-US" spc="225" dirty="0">
                  <a:solidFill>
                    <a:schemeClr val="bg1"/>
                  </a:solidFill>
                  <a:latin typeface="+mn-ea"/>
                </a:endParaRPr>
              </a:p>
            </p:txBody>
          </p:sp>
        </p:grpSp>
        <p:sp>
          <p:nvSpPr>
            <p:cNvPr id="16" name="矩形 15"/>
            <p:cNvSpPr/>
            <p:nvPr/>
          </p:nvSpPr>
          <p:spPr>
            <a:xfrm>
              <a:off x="7471943" y="2256471"/>
              <a:ext cx="4548351" cy="954108"/>
            </a:xfrm>
            <a:prstGeom prst="rect">
              <a:avLst/>
            </a:prstGeom>
          </p:spPr>
          <p:txBody>
            <a:bodyPr wrap="square">
              <a:spAutoFit/>
            </a:bodyPr>
            <a:lstStyle/>
            <a:p>
              <a:pPr>
                <a:lnSpc>
                  <a:spcPct val="150000"/>
                </a:lnSpc>
              </a:pPr>
              <a:r>
                <a:rPr lang="zh-CN" altLang="en-US" sz="1350" dirty="0">
                  <a:solidFill>
                    <a:schemeClr val="tx1">
                      <a:lumMod val="50000"/>
                      <a:lumOff val="50000"/>
                    </a:schemeClr>
                  </a:solidFill>
                  <a:latin typeface="+mn-ea"/>
                </a:rPr>
                <a:t>存储的数据量巨大，</a:t>
              </a:r>
              <a:r>
                <a:rPr lang="en-US" altLang="zh-CN" sz="1350" dirty="0">
                  <a:solidFill>
                    <a:schemeClr val="tx1">
                      <a:lumMod val="50000"/>
                      <a:lumOff val="50000"/>
                    </a:schemeClr>
                  </a:solidFill>
                  <a:latin typeface="+mn-ea"/>
                </a:rPr>
                <a:t>PB</a:t>
              </a:r>
              <a:r>
                <a:rPr lang="zh-CN" altLang="en-US" sz="1350" dirty="0">
                  <a:solidFill>
                    <a:schemeClr val="tx1">
                      <a:lumMod val="50000"/>
                      <a:lumOff val="50000"/>
                    </a:schemeClr>
                  </a:solidFill>
                  <a:latin typeface="+mn-ea"/>
                </a:rPr>
                <a:t>级别是常态，因而对其分析的计算量也大。</a:t>
              </a:r>
            </a:p>
          </p:txBody>
        </p:sp>
      </p:grpSp>
      <p:sp>
        <p:nvSpPr>
          <p:cNvPr id="43" name="矩形 42"/>
          <p:cNvSpPr/>
          <p:nvPr/>
        </p:nvSpPr>
        <p:spPr>
          <a:xfrm>
            <a:off x="5603958" y="3997850"/>
            <a:ext cx="3330493" cy="1650452"/>
          </a:xfrm>
          <a:prstGeom prst="rect">
            <a:avLst/>
          </a:prstGeom>
        </p:spPr>
        <p:txBody>
          <a:bodyPr wrap="square">
            <a:spAutoFit/>
          </a:bodyPr>
          <a:lstStyle/>
          <a:p>
            <a:pPr>
              <a:lnSpc>
                <a:spcPct val="150000"/>
              </a:lnSpc>
            </a:pPr>
            <a:r>
              <a:rPr lang="zh-CN" altLang="en-US" sz="1350" dirty="0">
                <a:solidFill>
                  <a:schemeClr val="tx1">
                    <a:lumMod val="50000"/>
                    <a:lumOff val="50000"/>
                  </a:schemeClr>
                </a:solidFill>
                <a:latin typeface="+mn-ea"/>
              </a:rPr>
              <a:t>数据的来源及格式多样，数据格式除了传统的结构化数据外，还包括半结构化或非结构化数据，比如用户上传的音频和视频内容。而随着人类活动的进一步拓宽，数据的来源更加多样。</a:t>
            </a:r>
          </a:p>
        </p:txBody>
      </p:sp>
      <p:sp>
        <p:nvSpPr>
          <p:cNvPr id="44" name="矩形 43"/>
          <p:cNvSpPr/>
          <p:nvPr/>
        </p:nvSpPr>
        <p:spPr>
          <a:xfrm>
            <a:off x="243825" y="5267435"/>
            <a:ext cx="3330493" cy="403957"/>
          </a:xfrm>
          <a:prstGeom prst="rect">
            <a:avLst/>
          </a:prstGeom>
        </p:spPr>
        <p:txBody>
          <a:bodyPr wrap="square">
            <a:spAutoFit/>
          </a:bodyPr>
          <a:lstStyle/>
          <a:p>
            <a:pPr>
              <a:lnSpc>
                <a:spcPct val="150000"/>
              </a:lnSpc>
            </a:pPr>
            <a:r>
              <a:rPr lang="zh-CN" altLang="en-US" sz="1350" dirty="0">
                <a:solidFill>
                  <a:schemeClr val="tx1">
                    <a:lumMod val="50000"/>
                    <a:lumOff val="50000"/>
                  </a:schemeClr>
                </a:solidFill>
                <a:latin typeface="+mn-ea"/>
              </a:rPr>
              <a:t>对数据的处理和分析的难度大。</a:t>
            </a:r>
          </a:p>
        </p:txBody>
      </p:sp>
      <p:sp>
        <p:nvSpPr>
          <p:cNvPr id="45" name="矩形 44"/>
          <p:cNvSpPr/>
          <p:nvPr/>
        </p:nvSpPr>
        <p:spPr>
          <a:xfrm>
            <a:off x="243826" y="3403627"/>
            <a:ext cx="2860979" cy="1338828"/>
          </a:xfrm>
          <a:prstGeom prst="rect">
            <a:avLst/>
          </a:prstGeom>
        </p:spPr>
        <p:txBody>
          <a:bodyPr wrap="square">
            <a:spAutoFit/>
          </a:bodyPr>
          <a:lstStyle/>
          <a:p>
            <a:pPr>
              <a:lnSpc>
                <a:spcPct val="150000"/>
              </a:lnSpc>
            </a:pPr>
            <a:r>
              <a:rPr lang="zh-CN" altLang="en-US" sz="1350" dirty="0">
                <a:solidFill>
                  <a:schemeClr val="tx1">
                    <a:lumMod val="50000"/>
                    <a:lumOff val="50000"/>
                  </a:schemeClr>
                </a:solidFill>
                <a:latin typeface="+mn-ea"/>
              </a:rPr>
              <a:t>数据增长速度快，而且越新的数据价值越大，这就要求对数据的处理速度也要快，以便能够从数据中及时地提取知识，发现价值。</a:t>
            </a:r>
          </a:p>
        </p:txBody>
      </p:sp>
      <p:sp>
        <p:nvSpPr>
          <p:cNvPr id="46" name="矩形 45"/>
          <p:cNvSpPr/>
          <p:nvPr/>
        </p:nvSpPr>
        <p:spPr>
          <a:xfrm>
            <a:off x="243825" y="1927247"/>
            <a:ext cx="3330493" cy="1027204"/>
          </a:xfrm>
          <a:prstGeom prst="rect">
            <a:avLst/>
          </a:prstGeom>
        </p:spPr>
        <p:txBody>
          <a:bodyPr wrap="square">
            <a:spAutoFit/>
          </a:bodyPr>
          <a:lstStyle/>
          <a:p>
            <a:pPr>
              <a:lnSpc>
                <a:spcPct val="150000"/>
              </a:lnSpc>
            </a:pPr>
            <a:r>
              <a:rPr lang="zh-CN" altLang="en-US" sz="1350" dirty="0">
                <a:solidFill>
                  <a:schemeClr val="tx1">
                    <a:lumMod val="50000"/>
                    <a:lumOff val="50000"/>
                  </a:schemeClr>
                </a:solidFill>
                <a:latin typeface="+mn-ea"/>
              </a:rPr>
              <a:t>在成本可接受的条件下，通过快速采集、发现和分析，从大量、多种类别的数据中提取价值的体系架构。</a:t>
            </a:r>
          </a:p>
        </p:txBody>
      </p:sp>
      <p:sp>
        <p:nvSpPr>
          <p:cNvPr id="20" name="任意多边形 19"/>
          <p:cNvSpPr/>
          <p:nvPr/>
        </p:nvSpPr>
        <p:spPr>
          <a:xfrm>
            <a:off x="3113315" y="173627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 fmla="*/ 0 w 3575982"/>
              <a:gd name="connsiteY0" fmla="*/ 0 h 1516742"/>
              <a:gd name="connsiteX1" fmla="*/ 1886857 w 3575982"/>
              <a:gd name="connsiteY1" fmla="*/ 304800 h 1516742"/>
              <a:gd name="connsiteX2" fmla="*/ 3571865 w 3575982"/>
              <a:gd name="connsiteY2" fmla="*/ 1516742 h 1516742"/>
              <a:gd name="connsiteX0" fmla="*/ 0 w 3571864"/>
              <a:gd name="connsiteY0" fmla="*/ 0 h 1516742"/>
              <a:gd name="connsiteX1" fmla="*/ 1886857 w 3571864"/>
              <a:gd name="connsiteY1" fmla="*/ 3048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Lst>
            <a:ahLst/>
            <a:cxnLst>
              <a:cxn ang="0">
                <a:pos x="connsiteX0" y="connsiteY0"/>
              </a:cxn>
              <a:cxn ang="0">
                <a:pos x="connsiteX1" y="connsiteY1"/>
              </a:cxn>
              <a:cxn ang="0">
                <a:pos x="connsiteX2" y="connsiteY2"/>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1" name="任意多边形 20"/>
          <p:cNvSpPr/>
          <p:nvPr/>
        </p:nvSpPr>
        <p:spPr>
          <a:xfrm flipV="1">
            <a:off x="2623457" y="3234826"/>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 fmla="*/ 0 w 1625600"/>
              <a:gd name="connsiteY0" fmla="*/ 71882 h 260567"/>
              <a:gd name="connsiteX1" fmla="*/ 957943 w 1625600"/>
              <a:gd name="connsiteY1" fmla="*/ 6335 h 260567"/>
              <a:gd name="connsiteX2" fmla="*/ 1625600 w 1625600"/>
              <a:gd name="connsiteY2" fmla="*/ 260567 h 260567"/>
              <a:gd name="connsiteX3" fmla="*/ 1625600 w 1625600"/>
              <a:gd name="connsiteY3" fmla="*/ 260567 h 260567"/>
              <a:gd name="connsiteX0" fmla="*/ 0 w 1625600"/>
              <a:gd name="connsiteY0" fmla="*/ 76367 h 265052"/>
              <a:gd name="connsiteX1" fmla="*/ 957943 w 1625600"/>
              <a:gd name="connsiteY1" fmla="*/ 10820 h 265052"/>
              <a:gd name="connsiteX2" fmla="*/ 1625600 w 1625600"/>
              <a:gd name="connsiteY2" fmla="*/ 265052 h 265052"/>
              <a:gd name="connsiteX3" fmla="*/ 1625600 w 1625600"/>
              <a:gd name="connsiteY3" fmla="*/ 265052 h 265052"/>
            </a:gdLst>
            <a:ahLst/>
            <a:cxnLst>
              <a:cxn ang="0">
                <a:pos x="connsiteX0" y="connsiteY0"/>
              </a:cxn>
              <a:cxn ang="0">
                <a:pos x="connsiteX1" y="connsiteY1"/>
              </a:cxn>
              <a:cxn ang="0">
                <a:pos x="connsiteX2" y="connsiteY2"/>
              </a:cxn>
              <a:cxn ang="0">
                <a:pos x="connsiteX3" y="connsiteY3"/>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8" name="任意多边形 47"/>
          <p:cNvSpPr/>
          <p:nvPr/>
        </p:nvSpPr>
        <p:spPr>
          <a:xfrm>
            <a:off x="3352801" y="4205204"/>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9" name="任意多边形 48"/>
          <p:cNvSpPr/>
          <p:nvPr/>
        </p:nvSpPr>
        <p:spPr>
          <a:xfrm rot="971766">
            <a:off x="4935898" y="164495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 fmla="*/ 688 w 1633324"/>
              <a:gd name="connsiteY0" fmla="*/ 1444002 h 1444002"/>
              <a:gd name="connsiteX1" fmla="*/ 762467 w 1633324"/>
              <a:gd name="connsiteY1" fmla="*/ 537029 h 1444002"/>
              <a:gd name="connsiteX2" fmla="*/ 1633324 w 1633324"/>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38303 w 1670939"/>
              <a:gd name="connsiteY0" fmla="*/ 1444002 h 1444002"/>
              <a:gd name="connsiteX1" fmla="*/ 316794 w 1670939"/>
              <a:gd name="connsiteY1" fmla="*/ 596491 h 1444002"/>
              <a:gd name="connsiteX2" fmla="*/ 1670939 w 1670939"/>
              <a:gd name="connsiteY2" fmla="*/ 0 h 1444002"/>
              <a:gd name="connsiteX0" fmla="*/ 2175 w 1634811"/>
              <a:gd name="connsiteY0" fmla="*/ 1444002 h 1444002"/>
              <a:gd name="connsiteX1" fmla="*/ 591374 w 1634811"/>
              <a:gd name="connsiteY1" fmla="*/ 630399 h 1444002"/>
              <a:gd name="connsiteX2" fmla="*/ 1634811 w 1634811"/>
              <a:gd name="connsiteY2" fmla="*/ 0 h 1444002"/>
              <a:gd name="connsiteX0" fmla="*/ 0 w 1632636"/>
              <a:gd name="connsiteY0" fmla="*/ 1444002 h 1444002"/>
              <a:gd name="connsiteX1" fmla="*/ 589199 w 1632636"/>
              <a:gd name="connsiteY1" fmla="*/ 630399 h 1444002"/>
              <a:gd name="connsiteX2" fmla="*/ 1632636 w 1632636"/>
              <a:gd name="connsiteY2" fmla="*/ 0 h 1444002"/>
              <a:gd name="connsiteX0" fmla="*/ 0 w 1703563"/>
              <a:gd name="connsiteY0" fmla="*/ 1396840 h 1396840"/>
              <a:gd name="connsiteX1" fmla="*/ 660126 w 1703563"/>
              <a:gd name="connsiteY1" fmla="*/ 630399 h 1396840"/>
              <a:gd name="connsiteX2" fmla="*/ 1703563 w 1703563"/>
              <a:gd name="connsiteY2" fmla="*/ 0 h 1396840"/>
            </a:gdLst>
            <a:ahLst/>
            <a:cxnLst>
              <a:cxn ang="0">
                <a:pos x="connsiteX0" y="connsiteY0"/>
              </a:cxn>
              <a:cxn ang="0">
                <a:pos x="connsiteX1" y="connsiteY1"/>
              </a:cxn>
              <a:cxn ang="0">
                <a:pos x="connsiteX2" y="connsiteY2"/>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nvGrpSpPr>
          <p:cNvPr id="47" name="组合 46"/>
          <p:cNvGrpSpPr/>
          <p:nvPr/>
        </p:nvGrpSpPr>
        <p:grpSpPr>
          <a:xfrm>
            <a:off x="-1" y="-2439"/>
            <a:ext cx="9145786" cy="718410"/>
            <a:chOff x="-1" y="190175"/>
            <a:chExt cx="9145786" cy="525795"/>
          </a:xfrm>
        </p:grpSpPr>
        <p:sp>
          <p:nvSpPr>
            <p:cNvPr id="51" name="任意多边形 5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2" name="任意多边形 5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3" name="任意多边形 5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54" name="文本框 53"/>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55"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56" name="文本框 55"/>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11</a:t>
            </a:fld>
            <a:endParaRPr lang="zh-CN" altLang="en-US">
              <a:latin typeface="+mn-ea"/>
            </a:endParaRPr>
          </a:p>
        </p:txBody>
      </p:sp>
    </p:spTree>
    <p:extLst>
      <p:ext uri="{BB962C8B-B14F-4D97-AF65-F5344CB8AC3E}">
        <p14:creationId xmlns:p14="http://schemas.microsoft.com/office/powerpoint/2010/main" val="75000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2" name="圆角矩形 1"/>
          <p:cNvSpPr/>
          <p:nvPr/>
        </p:nvSpPr>
        <p:spPr>
          <a:xfrm>
            <a:off x="3508261" y="1618465"/>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pic>
        <p:nvPicPr>
          <p:cNvPr id="3" name="图片 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p:spPr>
      </p:pic>
      <p:sp>
        <p:nvSpPr>
          <p:cNvPr id="4" name="文本框 3"/>
          <p:cNvSpPr txBox="1"/>
          <p:nvPr/>
        </p:nvSpPr>
        <p:spPr>
          <a:xfrm>
            <a:off x="1508089" y="1507389"/>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mn-ea"/>
              </a:rPr>
              <a:t>目</a:t>
            </a:r>
            <a:endParaRPr lang="en-US" altLang="zh-CN" sz="5400" b="1" dirty="0">
              <a:solidFill>
                <a:schemeClr val="bg1"/>
              </a:solidFill>
              <a:effectLst>
                <a:outerShdw blurRad="50800" dist="38100" dir="2700000" algn="tl" rotWithShape="0">
                  <a:prstClr val="black">
                    <a:alpha val="40000"/>
                  </a:prstClr>
                </a:outerShdw>
              </a:effectLst>
              <a:latin typeface="+mn-ea"/>
            </a:endParaRPr>
          </a:p>
          <a:p>
            <a:r>
              <a:rPr lang="zh-CN" altLang="en-US" sz="5400" b="1" dirty="0">
                <a:solidFill>
                  <a:schemeClr val="bg1"/>
                </a:solidFill>
                <a:effectLst>
                  <a:outerShdw blurRad="50800" dist="38100" dir="2700000" algn="tl" rotWithShape="0">
                    <a:prstClr val="black">
                      <a:alpha val="40000"/>
                    </a:prstClr>
                  </a:outerShdw>
                </a:effectLst>
                <a:latin typeface="+mn-ea"/>
              </a:rPr>
              <a:t>录</a:t>
            </a:r>
            <a:r>
              <a:rPr lang="en-US" altLang="zh-CN" sz="5400" b="1" dirty="0">
                <a:solidFill>
                  <a:schemeClr val="bg1"/>
                </a:solidFill>
                <a:effectLst>
                  <a:outerShdw blurRad="50800" dist="38100" dir="2700000" algn="tl" rotWithShape="0">
                    <a:prstClr val="black">
                      <a:alpha val="40000"/>
                    </a:prstClr>
                  </a:outerShdw>
                </a:effectLst>
                <a:latin typeface="+mn-ea"/>
              </a:rPr>
              <a:t> </a:t>
            </a:r>
            <a:endParaRPr lang="zh-CN" altLang="en-US" sz="5400" b="1" dirty="0">
              <a:solidFill>
                <a:schemeClr val="bg1"/>
              </a:solidFill>
              <a:effectLst>
                <a:outerShdw blurRad="50800" dist="38100" dir="2700000" algn="tl" rotWithShape="0">
                  <a:prstClr val="black">
                    <a:alpha val="40000"/>
                  </a:prstClr>
                </a:outerShdw>
              </a:effectLst>
              <a:latin typeface="+mn-ea"/>
            </a:endParaRPr>
          </a:p>
        </p:txBody>
      </p:sp>
      <p:sp>
        <p:nvSpPr>
          <p:cNvPr id="41" name="圆角矩形 40"/>
          <p:cNvSpPr/>
          <p:nvPr/>
        </p:nvSpPr>
        <p:spPr>
          <a:xfrm>
            <a:off x="3508261" y="244581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2" name="圆角矩形 41"/>
          <p:cNvSpPr/>
          <p:nvPr/>
        </p:nvSpPr>
        <p:spPr>
          <a:xfrm>
            <a:off x="3508261" y="32731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3" name="圆角矩形 42"/>
          <p:cNvSpPr/>
          <p:nvPr/>
        </p:nvSpPr>
        <p:spPr>
          <a:xfrm>
            <a:off x="3508261" y="41005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4" name="圆角矩形 43"/>
          <p:cNvSpPr/>
          <p:nvPr/>
        </p:nvSpPr>
        <p:spPr>
          <a:xfrm>
            <a:off x="3508261" y="49278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 name="矩形 4"/>
          <p:cNvSpPr/>
          <p:nvPr/>
        </p:nvSpPr>
        <p:spPr>
          <a:xfrm>
            <a:off x="4129250" y="1698222"/>
            <a:ext cx="1675459" cy="415498"/>
          </a:xfrm>
          <a:prstGeom prst="rect">
            <a:avLst/>
          </a:prstGeom>
        </p:spPr>
        <p:txBody>
          <a:bodyPr wrap="none">
            <a:spAutoFit/>
          </a:bodyPr>
          <a:lstStyle/>
          <a:p>
            <a:r>
              <a:rPr lang="zh-CN" altLang="en-US" sz="2100" spc="225" dirty="0">
                <a:solidFill>
                  <a:srgbClr val="404040"/>
                </a:solidFill>
                <a:latin typeface="+mn-ea"/>
              </a:rPr>
              <a:t>大数据时代</a:t>
            </a:r>
          </a:p>
        </p:txBody>
      </p:sp>
      <p:sp>
        <p:nvSpPr>
          <p:cNvPr id="46" name="Freeform 172"/>
          <p:cNvSpPr>
            <a:spLocks noEditPoints="1"/>
          </p:cNvSpPr>
          <p:nvPr/>
        </p:nvSpPr>
        <p:spPr bwMode="auto">
          <a:xfrm>
            <a:off x="3719856" y="175386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63" name="矩形 62"/>
          <p:cNvSpPr/>
          <p:nvPr/>
        </p:nvSpPr>
        <p:spPr>
          <a:xfrm>
            <a:off x="4127777" y="2547763"/>
            <a:ext cx="3506088" cy="415498"/>
          </a:xfrm>
          <a:prstGeom prst="rect">
            <a:avLst/>
          </a:prstGeom>
        </p:spPr>
        <p:txBody>
          <a:bodyPr wrap="none">
            <a:spAutoFit/>
          </a:bodyPr>
          <a:lstStyle/>
          <a:p>
            <a:r>
              <a:rPr lang="zh-CN" altLang="en-US" sz="2100" spc="225" dirty="0">
                <a:solidFill>
                  <a:schemeClr val="bg1"/>
                </a:solidFill>
                <a:latin typeface="+mn-ea"/>
              </a:rPr>
              <a:t>云计算</a:t>
            </a:r>
            <a:r>
              <a:rPr lang="en-US" altLang="zh-CN" sz="2100" spc="225" dirty="0">
                <a:solidFill>
                  <a:schemeClr val="bg1"/>
                </a:solidFill>
                <a:latin typeface="+mn-ea"/>
              </a:rPr>
              <a:t>——</a:t>
            </a:r>
            <a:r>
              <a:rPr lang="zh-CN" altLang="en-US" sz="2100" spc="225" dirty="0">
                <a:solidFill>
                  <a:schemeClr val="bg1"/>
                </a:solidFill>
                <a:latin typeface="+mn-ea"/>
              </a:rPr>
              <a:t>大数据的计算</a:t>
            </a:r>
          </a:p>
        </p:txBody>
      </p:sp>
      <p:sp>
        <p:nvSpPr>
          <p:cNvPr id="64" name="矩形 63"/>
          <p:cNvSpPr/>
          <p:nvPr/>
        </p:nvSpPr>
        <p:spPr>
          <a:xfrm>
            <a:off x="4127777" y="3342447"/>
            <a:ext cx="2271776"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云计算发展现状</a:t>
            </a:r>
          </a:p>
        </p:txBody>
      </p:sp>
      <p:sp>
        <p:nvSpPr>
          <p:cNvPr id="65" name="矩形 64"/>
          <p:cNvSpPr/>
          <p:nvPr/>
        </p:nvSpPr>
        <p:spPr>
          <a:xfrm>
            <a:off x="4127777" y="4207197"/>
            <a:ext cx="2271776"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云计算实现机制</a:t>
            </a:r>
          </a:p>
        </p:txBody>
      </p:sp>
      <p:sp>
        <p:nvSpPr>
          <p:cNvPr id="71" name="矩形 70"/>
          <p:cNvSpPr/>
          <p:nvPr/>
        </p:nvSpPr>
        <p:spPr>
          <a:xfrm>
            <a:off x="4127777" y="5024423"/>
            <a:ext cx="3464410"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云计算压倒性的成本优势</a:t>
            </a:r>
          </a:p>
        </p:txBody>
      </p:sp>
      <p:sp>
        <p:nvSpPr>
          <p:cNvPr id="76" name="Freeform 173"/>
          <p:cNvSpPr>
            <a:spLocks noEditPoints="1"/>
          </p:cNvSpPr>
          <p:nvPr/>
        </p:nvSpPr>
        <p:spPr bwMode="auto">
          <a:xfrm>
            <a:off x="3719856" y="26364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7" name="Freeform 110"/>
          <p:cNvSpPr>
            <a:spLocks noEditPoints="1"/>
          </p:cNvSpPr>
          <p:nvPr/>
        </p:nvSpPr>
        <p:spPr bwMode="auto">
          <a:xfrm>
            <a:off x="3717851" y="34146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8" name="Freeform 136"/>
          <p:cNvSpPr>
            <a:spLocks noEditPoints="1"/>
          </p:cNvSpPr>
          <p:nvPr/>
        </p:nvSpPr>
        <p:spPr bwMode="auto">
          <a:xfrm>
            <a:off x="3737697" y="425332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9" name="Freeform 332"/>
          <p:cNvSpPr>
            <a:spLocks noEditPoints="1"/>
          </p:cNvSpPr>
          <p:nvPr/>
        </p:nvSpPr>
        <p:spPr bwMode="auto">
          <a:xfrm>
            <a:off x="3726033" y="507972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Tree>
    <p:extLst>
      <p:ext uri="{BB962C8B-B14F-4D97-AF65-F5344CB8AC3E}">
        <p14:creationId xmlns:p14="http://schemas.microsoft.com/office/powerpoint/2010/main" val="2067514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11" name="矩形 10"/>
          <p:cNvSpPr/>
          <p:nvPr/>
        </p:nvSpPr>
        <p:spPr>
          <a:xfrm>
            <a:off x="2506410" y="2708449"/>
            <a:ext cx="4177747" cy="1685077"/>
          </a:xfrm>
          <a:prstGeom prst="rect">
            <a:avLst/>
          </a:prstGeom>
        </p:spPr>
        <p:txBody>
          <a:bodyPr wrap="none">
            <a:spAutoFit/>
          </a:bodyPr>
          <a:lstStyle/>
          <a:p>
            <a:r>
              <a:rPr lang="en-US" altLang="zh-CN" sz="10350" kern="500" dirty="0">
                <a:solidFill>
                  <a:schemeClr val="tx1">
                    <a:lumMod val="65000"/>
                    <a:lumOff val="35000"/>
                  </a:schemeClr>
                </a:solidFill>
                <a:latin typeface="+mn-ea"/>
              </a:rPr>
              <a:t>G=f(x)</a:t>
            </a:r>
            <a:endParaRPr lang="zh-CN" altLang="en-US" sz="10350" dirty="0">
              <a:solidFill>
                <a:schemeClr val="tx1">
                  <a:lumMod val="65000"/>
                  <a:lumOff val="35000"/>
                </a:schemeClr>
              </a:solidFill>
              <a:latin typeface="+mn-ea"/>
            </a:endParaRPr>
          </a:p>
        </p:txBody>
      </p:sp>
      <p:sp>
        <p:nvSpPr>
          <p:cNvPr id="3" name="矩形 2"/>
          <p:cNvSpPr/>
          <p:nvPr/>
        </p:nvSpPr>
        <p:spPr>
          <a:xfrm>
            <a:off x="3156226" y="1646865"/>
            <a:ext cx="2877711" cy="415498"/>
          </a:xfrm>
          <a:prstGeom prst="rect">
            <a:avLst/>
          </a:prstGeom>
          <a:solidFill>
            <a:schemeClr val="tx1">
              <a:lumMod val="65000"/>
              <a:lumOff val="35000"/>
            </a:schemeClr>
          </a:solidFill>
        </p:spPr>
        <p:txBody>
          <a:bodyPr wrap="none">
            <a:spAutoFit/>
          </a:bodyPr>
          <a:lstStyle/>
          <a:p>
            <a:r>
              <a:rPr lang="zh-CN" altLang="en-US" sz="2100" dirty="0">
                <a:solidFill>
                  <a:schemeClr val="bg1"/>
                </a:solidFill>
                <a:latin typeface="+mn-ea"/>
              </a:rPr>
              <a:t>大数据与云计算的关系</a:t>
            </a:r>
          </a:p>
        </p:txBody>
      </p:sp>
      <p:cxnSp>
        <p:nvCxnSpPr>
          <p:cNvPr id="5" name="直接连接符 4"/>
          <p:cNvCxnSpPr/>
          <p:nvPr/>
        </p:nvCxnSpPr>
        <p:spPr>
          <a:xfrm flipH="1">
            <a:off x="2109908" y="4073341"/>
            <a:ext cx="661601" cy="631168"/>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102601" y="4835671"/>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100" kern="500" dirty="0">
                <a:latin typeface="+mn-ea"/>
                <a:cs typeface="Times New Roman" panose="02020603050405020304" pitchFamily="18" charset="0"/>
              </a:rPr>
              <a:t>我们的目标</a:t>
            </a:r>
            <a:endParaRPr lang="zh-CN" altLang="en-US" sz="2100" dirty="0">
              <a:latin typeface="+mn-ea"/>
            </a:endParaRPr>
          </a:p>
        </p:txBody>
      </p:sp>
      <p:cxnSp>
        <p:nvCxnSpPr>
          <p:cNvPr id="18" name="直接连接符 17"/>
          <p:cNvCxnSpPr/>
          <p:nvPr/>
        </p:nvCxnSpPr>
        <p:spPr>
          <a:xfrm flipH="1">
            <a:off x="4702762" y="4071422"/>
            <a:ext cx="1787" cy="631168"/>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824377" y="4835671"/>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latin typeface="+mn-ea"/>
                <a:cs typeface="Times New Roman" panose="02020603050405020304" pitchFamily="18" charset="0"/>
              </a:rPr>
              <a:t>云计算</a:t>
            </a:r>
            <a:endParaRPr lang="zh-CN" altLang="en-US" sz="2100" dirty="0">
              <a:latin typeface="+mn-ea"/>
            </a:endParaRPr>
          </a:p>
        </p:txBody>
      </p:sp>
      <p:cxnSp>
        <p:nvCxnSpPr>
          <p:cNvPr id="21" name="直接连接符 20"/>
          <p:cNvCxnSpPr/>
          <p:nvPr/>
        </p:nvCxnSpPr>
        <p:spPr>
          <a:xfrm>
            <a:off x="5764337" y="4073341"/>
            <a:ext cx="736476" cy="629249"/>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6453880" y="4835671"/>
            <a:ext cx="1760342" cy="431339"/>
          </a:xfrm>
          <a:prstGeom prst="roundRect">
            <a:avLst/>
          </a:prstGeom>
          <a:solidFill>
            <a:srgbClr val="7AB8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latin typeface="+mn-ea"/>
                <a:cs typeface="Times New Roman" panose="02020603050405020304" pitchFamily="18" charset="0"/>
              </a:rPr>
              <a:t>大数据</a:t>
            </a:r>
            <a:endParaRPr lang="zh-CN" altLang="en-US" sz="2100" dirty="0">
              <a:latin typeface="+mn-ea"/>
            </a:endParaRPr>
          </a:p>
        </p:txBody>
      </p:sp>
      <p:grpSp>
        <p:nvGrpSpPr>
          <p:cNvPr id="17" name="组合 16"/>
          <p:cNvGrpSpPr/>
          <p:nvPr/>
        </p:nvGrpSpPr>
        <p:grpSpPr>
          <a:xfrm>
            <a:off x="-1" y="-2439"/>
            <a:ext cx="9145786" cy="718410"/>
            <a:chOff x="-1" y="190175"/>
            <a:chExt cx="9145786" cy="525795"/>
          </a:xfrm>
        </p:grpSpPr>
        <p:sp>
          <p:nvSpPr>
            <p:cNvPr id="19" name="任意多边形 18"/>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7" name="文本框 6"/>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9"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13</a:t>
            </a:fld>
            <a:endParaRPr lang="zh-CN" altLang="en-US">
              <a:latin typeface="+mn-ea"/>
            </a:endParaRPr>
          </a:p>
        </p:txBody>
      </p:sp>
    </p:spTree>
    <p:extLst>
      <p:ext uri="{BB962C8B-B14F-4D97-AF65-F5344CB8AC3E}">
        <p14:creationId xmlns:p14="http://schemas.microsoft.com/office/powerpoint/2010/main" val="211530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152"/>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84400" y="2250967"/>
            <a:ext cx="3805910" cy="2848995"/>
          </a:xfrm>
          <a:prstGeom prst="rect">
            <a:avLst/>
          </a:prstGeom>
        </p:spPr>
      </p:pic>
      <p:sp>
        <p:nvSpPr>
          <p:cNvPr id="5" name="矩形 4"/>
          <p:cNvSpPr/>
          <p:nvPr/>
        </p:nvSpPr>
        <p:spPr>
          <a:xfrm>
            <a:off x="3913311" y="1935058"/>
            <a:ext cx="1973617" cy="415498"/>
          </a:xfrm>
          <a:prstGeom prst="rect">
            <a:avLst/>
          </a:prstGeom>
          <a:noFill/>
        </p:spPr>
        <p:txBody>
          <a:bodyPr wrap="none">
            <a:spAutoFit/>
          </a:bodyPr>
          <a:lstStyle/>
          <a:p>
            <a:r>
              <a:rPr lang="zh-CN" altLang="en-US" sz="2100" spc="225" dirty="0">
                <a:solidFill>
                  <a:srgbClr val="C2EE72"/>
                </a:solidFill>
                <a:latin typeface="+mn-ea"/>
              </a:rPr>
              <a:t>云计算长定义</a:t>
            </a:r>
          </a:p>
        </p:txBody>
      </p:sp>
      <p:sp>
        <p:nvSpPr>
          <p:cNvPr id="6" name="矩形 5"/>
          <p:cNvSpPr/>
          <p:nvPr/>
        </p:nvSpPr>
        <p:spPr>
          <a:xfrm>
            <a:off x="3954656" y="4174872"/>
            <a:ext cx="1973617" cy="415498"/>
          </a:xfrm>
          <a:prstGeom prst="rect">
            <a:avLst/>
          </a:prstGeom>
          <a:noFill/>
        </p:spPr>
        <p:txBody>
          <a:bodyPr wrap="none">
            <a:spAutoFit/>
          </a:bodyPr>
          <a:lstStyle/>
          <a:p>
            <a:r>
              <a:rPr lang="zh-CN" altLang="en-US" sz="2100" spc="225" dirty="0">
                <a:solidFill>
                  <a:srgbClr val="C2EE72"/>
                </a:solidFill>
                <a:latin typeface="+mn-ea"/>
              </a:rPr>
              <a:t>云计算短定义</a:t>
            </a:r>
          </a:p>
        </p:txBody>
      </p:sp>
      <p:sp>
        <p:nvSpPr>
          <p:cNvPr id="7" name="矩形 6"/>
          <p:cNvSpPr/>
          <p:nvPr/>
        </p:nvSpPr>
        <p:spPr>
          <a:xfrm>
            <a:off x="3636311" y="2327474"/>
            <a:ext cx="5157645" cy="1131079"/>
          </a:xfrm>
          <a:prstGeom prst="rect">
            <a:avLst/>
          </a:prstGeom>
        </p:spPr>
        <p:txBody>
          <a:bodyPr wrap="square">
            <a:spAutoFit/>
          </a:bodyPr>
          <a:lstStyle/>
          <a:p>
            <a:pPr>
              <a:lnSpc>
                <a:spcPct val="150000"/>
              </a:lnSpc>
            </a:pPr>
            <a:r>
              <a:rPr lang="zh-CN" altLang="en-US" sz="1500" spc="225" dirty="0">
                <a:solidFill>
                  <a:schemeClr val="bg1"/>
                </a:solidFill>
                <a:latin typeface="+mn-ea"/>
              </a:rPr>
              <a:t>云计算是一种商业计算模型。它将计算任务分布在大量计算机构成的</a:t>
            </a:r>
            <a:r>
              <a:rPr lang="zh-CN" altLang="en-US" sz="1500" b="1" spc="225" dirty="0">
                <a:solidFill>
                  <a:srgbClr val="FEBC00"/>
                </a:solidFill>
                <a:latin typeface="+mn-ea"/>
              </a:rPr>
              <a:t>资源池</a:t>
            </a:r>
            <a:r>
              <a:rPr lang="zh-CN" altLang="en-US" sz="1500" spc="225" dirty="0">
                <a:solidFill>
                  <a:schemeClr val="bg1"/>
                </a:solidFill>
                <a:latin typeface="+mn-ea"/>
              </a:rPr>
              <a:t>上，使各种应用系统能够根据需要获取计算力、存储空间和信息服务。</a:t>
            </a:r>
          </a:p>
        </p:txBody>
      </p:sp>
      <p:sp>
        <p:nvSpPr>
          <p:cNvPr id="8" name="椭圆 7"/>
          <p:cNvSpPr/>
          <p:nvPr/>
        </p:nvSpPr>
        <p:spPr>
          <a:xfrm>
            <a:off x="3744685" y="2046953"/>
            <a:ext cx="168626" cy="168626"/>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椭圆 8"/>
          <p:cNvSpPr/>
          <p:nvPr/>
        </p:nvSpPr>
        <p:spPr>
          <a:xfrm>
            <a:off x="3744685" y="4279754"/>
            <a:ext cx="168626" cy="168626"/>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0" name="矩形 9"/>
          <p:cNvSpPr/>
          <p:nvPr/>
        </p:nvSpPr>
        <p:spPr>
          <a:xfrm>
            <a:off x="3636312" y="4567287"/>
            <a:ext cx="4840939" cy="784830"/>
          </a:xfrm>
          <a:prstGeom prst="rect">
            <a:avLst/>
          </a:prstGeom>
        </p:spPr>
        <p:txBody>
          <a:bodyPr wrap="square">
            <a:spAutoFit/>
          </a:bodyPr>
          <a:lstStyle/>
          <a:p>
            <a:pPr>
              <a:lnSpc>
                <a:spcPct val="150000"/>
              </a:lnSpc>
            </a:pPr>
            <a:r>
              <a:rPr lang="zh-CN" altLang="en-US" sz="1500" spc="225" dirty="0">
                <a:solidFill>
                  <a:schemeClr val="bg1"/>
                </a:solidFill>
                <a:latin typeface="+mn-ea"/>
              </a:rPr>
              <a:t>云计算是通过网络按需提供可动态伸缩的廉价计算服务。</a:t>
            </a:r>
          </a:p>
        </p:txBody>
      </p:sp>
    </p:spTree>
    <p:extLst>
      <p:ext uri="{BB962C8B-B14F-4D97-AF65-F5344CB8AC3E}">
        <p14:creationId xmlns:p14="http://schemas.microsoft.com/office/powerpoint/2010/main" val="209699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CF730C6D-5BB4-4F63-9D16-9EBF769D35DB}" type="slidenum">
              <a:rPr lang="zh-CN" altLang="en-US" smtClean="0">
                <a:latin typeface="+mn-ea"/>
              </a:rPr>
              <a:pPr/>
              <a:t>15</a:t>
            </a:fld>
            <a:endParaRPr lang="zh-CN" altLang="en-US" dirty="0">
              <a:latin typeface="+mn-ea"/>
            </a:endParaRPr>
          </a:p>
        </p:txBody>
      </p:sp>
      <p:sp>
        <p:nvSpPr>
          <p:cNvPr id="11" name="矩形 10"/>
          <p:cNvSpPr/>
          <p:nvPr/>
        </p:nvSpPr>
        <p:spPr>
          <a:xfrm>
            <a:off x="278606" y="5704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9" name="矩形 18"/>
          <p:cNvSpPr/>
          <p:nvPr/>
        </p:nvSpPr>
        <p:spPr>
          <a:xfrm>
            <a:off x="5981700" y="2134234"/>
            <a:ext cx="2676700" cy="36532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n-ea"/>
            </a:endParaRPr>
          </a:p>
        </p:txBody>
      </p:sp>
      <p:sp>
        <p:nvSpPr>
          <p:cNvPr id="21" name="矩形 20"/>
          <p:cNvSpPr/>
          <p:nvPr/>
        </p:nvSpPr>
        <p:spPr>
          <a:xfrm>
            <a:off x="5981700" y="1958671"/>
            <a:ext cx="2676700" cy="1162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solidFill>
                <a:schemeClr val="tx1"/>
              </a:solidFill>
              <a:latin typeface="+mn-ea"/>
            </a:endParaRPr>
          </a:p>
        </p:txBody>
      </p:sp>
      <p:sp>
        <p:nvSpPr>
          <p:cNvPr id="26" name="矩形 25"/>
          <p:cNvSpPr/>
          <p:nvPr/>
        </p:nvSpPr>
        <p:spPr>
          <a:xfrm>
            <a:off x="6012318" y="2214950"/>
            <a:ext cx="2603572" cy="2585323"/>
          </a:xfrm>
          <a:prstGeom prst="rect">
            <a:avLst/>
          </a:prstGeom>
        </p:spPr>
        <p:txBody>
          <a:bodyPr wrap="square">
            <a:spAutoFit/>
          </a:bodyPr>
          <a:lstStyle/>
          <a:p>
            <a:pPr>
              <a:lnSpc>
                <a:spcPct val="150000"/>
              </a:lnSpc>
            </a:pPr>
            <a:r>
              <a:rPr lang="en-US" altLang="zh-CN" dirty="0">
                <a:latin typeface="+mn-ea"/>
              </a:rPr>
              <a:t>2010</a:t>
            </a:r>
            <a:r>
              <a:rPr lang="zh-CN" altLang="zh-CN" dirty="0">
                <a:latin typeface="+mn-ea"/>
              </a:rPr>
              <a:t>年至今</a:t>
            </a:r>
            <a:r>
              <a:rPr lang="zh-CN" altLang="en-US" dirty="0">
                <a:latin typeface="+mn-ea"/>
              </a:rPr>
              <a:t>，</a:t>
            </a:r>
            <a:r>
              <a:rPr lang="zh-CN" altLang="zh-CN" dirty="0">
                <a:latin typeface="+mn-ea"/>
              </a:rPr>
              <a:t>属于技术与应用得到高度重视和</a:t>
            </a:r>
            <a:r>
              <a:rPr lang="zh-CN" altLang="zh-CN" b="1" dirty="0">
                <a:solidFill>
                  <a:srgbClr val="FFC000"/>
                </a:solidFill>
                <a:latin typeface="+mn-ea"/>
              </a:rPr>
              <a:t>飞速发展阶段</a:t>
            </a:r>
            <a:r>
              <a:rPr lang="zh-CN" altLang="zh-CN" dirty="0">
                <a:latin typeface="+mn-ea"/>
              </a:rPr>
              <a:t>。这个阶段非常重要的是云计算得到各个政府</a:t>
            </a:r>
            <a:r>
              <a:rPr lang="zh-CN" altLang="en-US" dirty="0">
                <a:latin typeface="+mn-ea"/>
              </a:rPr>
              <a:t>和</a:t>
            </a:r>
            <a:r>
              <a:rPr lang="zh-CN" altLang="zh-CN" dirty="0">
                <a:latin typeface="+mn-ea"/>
              </a:rPr>
              <a:t>企业的高度重视。</a:t>
            </a:r>
            <a:endParaRPr lang="zh-CN" altLang="en-US" sz="2100" spc="225" dirty="0">
              <a:latin typeface="+mn-ea"/>
            </a:endParaRPr>
          </a:p>
        </p:txBody>
      </p:sp>
      <p:sp>
        <p:nvSpPr>
          <p:cNvPr id="27" name="矩形 26"/>
          <p:cNvSpPr/>
          <p:nvPr/>
        </p:nvSpPr>
        <p:spPr>
          <a:xfrm>
            <a:off x="2870606" y="677603"/>
            <a:ext cx="3057247" cy="523220"/>
          </a:xfrm>
          <a:prstGeom prst="rect">
            <a:avLst/>
          </a:prstGeom>
        </p:spPr>
        <p:txBody>
          <a:bodyPr wrap="none">
            <a:spAutoFit/>
          </a:bodyPr>
          <a:lstStyle/>
          <a:p>
            <a:r>
              <a:rPr lang="zh-CN" altLang="en-US" sz="2800" dirty="0">
                <a:solidFill>
                  <a:schemeClr val="bg1"/>
                </a:solidFill>
                <a:latin typeface="+mn-ea"/>
              </a:rPr>
              <a:t>云计算的发展阶段</a:t>
            </a:r>
          </a:p>
        </p:txBody>
      </p:sp>
      <p:sp>
        <p:nvSpPr>
          <p:cNvPr id="30" name="矩形 29"/>
          <p:cNvSpPr/>
          <p:nvPr/>
        </p:nvSpPr>
        <p:spPr>
          <a:xfrm>
            <a:off x="279400" y="2134234"/>
            <a:ext cx="2676700" cy="36532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n-ea"/>
            </a:endParaRPr>
          </a:p>
        </p:txBody>
      </p:sp>
      <p:sp>
        <p:nvSpPr>
          <p:cNvPr id="31" name="矩形 30"/>
          <p:cNvSpPr/>
          <p:nvPr/>
        </p:nvSpPr>
        <p:spPr>
          <a:xfrm>
            <a:off x="279400" y="1958671"/>
            <a:ext cx="2676700" cy="1162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solidFill>
                <a:schemeClr val="tx1"/>
              </a:solidFill>
              <a:latin typeface="+mn-ea"/>
            </a:endParaRPr>
          </a:p>
        </p:txBody>
      </p:sp>
      <p:sp>
        <p:nvSpPr>
          <p:cNvPr id="32" name="矩形 31"/>
          <p:cNvSpPr/>
          <p:nvPr/>
        </p:nvSpPr>
        <p:spPr>
          <a:xfrm>
            <a:off x="373306" y="2060535"/>
            <a:ext cx="2488888" cy="3000821"/>
          </a:xfrm>
          <a:prstGeom prst="rect">
            <a:avLst/>
          </a:prstGeom>
        </p:spPr>
        <p:txBody>
          <a:bodyPr wrap="square">
            <a:spAutoFit/>
          </a:bodyPr>
          <a:lstStyle/>
          <a:p>
            <a:pPr>
              <a:lnSpc>
                <a:spcPct val="150000"/>
              </a:lnSpc>
            </a:pPr>
            <a:r>
              <a:rPr lang="en-US" altLang="zh-CN" dirty="0">
                <a:latin typeface="+mn-ea"/>
              </a:rPr>
              <a:t>2006</a:t>
            </a:r>
            <a:r>
              <a:rPr lang="zh-CN" altLang="zh-CN" dirty="0">
                <a:latin typeface="+mn-ea"/>
              </a:rPr>
              <a:t>年之前</a:t>
            </a:r>
            <a:r>
              <a:rPr lang="zh-CN" altLang="en-US" dirty="0">
                <a:latin typeface="+mn-ea"/>
              </a:rPr>
              <a:t>，</a:t>
            </a:r>
            <a:r>
              <a:rPr lang="zh-CN" altLang="zh-CN" dirty="0">
                <a:latin typeface="+mn-ea"/>
              </a:rPr>
              <a:t>属于</a:t>
            </a:r>
            <a:r>
              <a:rPr lang="zh-CN" altLang="en-US" dirty="0">
                <a:latin typeface="+mn-ea"/>
              </a:rPr>
              <a:t>云计算</a:t>
            </a:r>
            <a:r>
              <a:rPr lang="zh-CN" altLang="zh-CN" dirty="0">
                <a:latin typeface="+mn-ea"/>
              </a:rPr>
              <a:t>发展</a:t>
            </a:r>
            <a:r>
              <a:rPr lang="zh-CN" altLang="en-US" b="1" dirty="0">
                <a:solidFill>
                  <a:srgbClr val="FFC000"/>
                </a:solidFill>
                <a:latin typeface="+mn-ea"/>
              </a:rPr>
              <a:t>萌芽</a:t>
            </a:r>
            <a:r>
              <a:rPr lang="zh-CN" altLang="zh-CN" b="1" dirty="0">
                <a:solidFill>
                  <a:srgbClr val="FFC000"/>
                </a:solidFill>
                <a:latin typeface="+mn-ea"/>
              </a:rPr>
              <a:t>期</a:t>
            </a:r>
            <a:r>
              <a:rPr lang="zh-CN" altLang="zh-CN" dirty="0">
                <a:latin typeface="+mn-ea"/>
              </a:rPr>
              <a:t>，虚拟化技术，并行计算，网格计算等</a:t>
            </a:r>
            <a:r>
              <a:rPr lang="zh-CN" altLang="en-US" dirty="0">
                <a:latin typeface="+mn-ea"/>
              </a:rPr>
              <a:t>与</a:t>
            </a:r>
            <a:r>
              <a:rPr lang="zh-CN" altLang="zh-CN" dirty="0">
                <a:latin typeface="+mn-ea"/>
              </a:rPr>
              <a:t>云计算密切相关的技术各自发展，其商业化和应用也比较单一和零散。</a:t>
            </a:r>
            <a:endParaRPr lang="zh-CN" altLang="en-US" sz="2100" spc="225" dirty="0">
              <a:latin typeface="+mn-ea"/>
            </a:endParaRPr>
          </a:p>
        </p:txBody>
      </p:sp>
      <p:sp>
        <p:nvSpPr>
          <p:cNvPr id="34" name="矩形 33"/>
          <p:cNvSpPr/>
          <p:nvPr/>
        </p:nvSpPr>
        <p:spPr>
          <a:xfrm>
            <a:off x="3117188" y="2134234"/>
            <a:ext cx="2676700" cy="365325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5" name="矩形 34"/>
          <p:cNvSpPr/>
          <p:nvPr/>
        </p:nvSpPr>
        <p:spPr>
          <a:xfrm>
            <a:off x="3117188" y="1958671"/>
            <a:ext cx="2676700" cy="1162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solidFill>
                <a:schemeClr val="tx1"/>
              </a:solidFill>
              <a:latin typeface="+mn-ea"/>
            </a:endParaRPr>
          </a:p>
        </p:txBody>
      </p:sp>
      <p:sp>
        <p:nvSpPr>
          <p:cNvPr id="36" name="矩形 35"/>
          <p:cNvSpPr/>
          <p:nvPr/>
        </p:nvSpPr>
        <p:spPr>
          <a:xfrm>
            <a:off x="3080624" y="2060535"/>
            <a:ext cx="2713264" cy="38318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dirty="0">
                <a:solidFill>
                  <a:schemeClr val="tx1"/>
                </a:solidFill>
                <a:latin typeface="+mn-ea"/>
              </a:rPr>
              <a:t>2006</a:t>
            </a:r>
            <a:r>
              <a:rPr lang="zh-CN" altLang="zh-CN" dirty="0">
                <a:solidFill>
                  <a:schemeClr val="tx1"/>
                </a:solidFill>
                <a:latin typeface="+mn-ea"/>
              </a:rPr>
              <a:t>年</a:t>
            </a:r>
            <a:r>
              <a:rPr lang="en-US" altLang="zh-CN" dirty="0">
                <a:solidFill>
                  <a:schemeClr val="tx1"/>
                </a:solidFill>
                <a:latin typeface="+mn-ea"/>
              </a:rPr>
              <a:t>-2009</a:t>
            </a:r>
            <a:r>
              <a:rPr lang="zh-CN" altLang="zh-CN" dirty="0">
                <a:solidFill>
                  <a:schemeClr val="tx1"/>
                </a:solidFill>
                <a:latin typeface="+mn-ea"/>
              </a:rPr>
              <a:t>年</a:t>
            </a:r>
            <a:r>
              <a:rPr lang="zh-CN" altLang="en-US" dirty="0">
                <a:solidFill>
                  <a:schemeClr val="tx1"/>
                </a:solidFill>
                <a:latin typeface="+mn-ea"/>
              </a:rPr>
              <a:t>，</a:t>
            </a:r>
            <a:r>
              <a:rPr lang="zh-CN" altLang="zh-CN" dirty="0">
                <a:solidFill>
                  <a:schemeClr val="tx1"/>
                </a:solidFill>
                <a:latin typeface="+mn-ea"/>
              </a:rPr>
              <a:t>属于</a:t>
            </a:r>
            <a:r>
              <a:rPr lang="zh-CN" altLang="zh-CN" b="1" dirty="0">
                <a:solidFill>
                  <a:srgbClr val="FFC000"/>
                </a:solidFill>
                <a:latin typeface="+mn-ea"/>
              </a:rPr>
              <a:t>技术发展阶段</a:t>
            </a:r>
            <a:r>
              <a:rPr lang="zh-CN" altLang="zh-CN" dirty="0">
                <a:solidFill>
                  <a:schemeClr val="tx1"/>
                </a:solidFill>
                <a:latin typeface="+mn-ea"/>
              </a:rPr>
              <a:t>，云计算、云模式、云服务的概念开始</a:t>
            </a:r>
            <a:r>
              <a:rPr lang="zh-CN" altLang="en-US" dirty="0">
                <a:solidFill>
                  <a:schemeClr val="tx1"/>
                </a:solidFill>
                <a:latin typeface="+mn-ea"/>
              </a:rPr>
              <a:t>受</a:t>
            </a:r>
            <a:r>
              <a:rPr lang="zh-CN" altLang="zh-CN" dirty="0">
                <a:solidFill>
                  <a:schemeClr val="tx1"/>
                </a:solidFill>
                <a:latin typeface="+mn-ea"/>
              </a:rPr>
              <a:t>到</a:t>
            </a:r>
            <a:r>
              <a:rPr lang="zh-CN" altLang="en-US" dirty="0">
                <a:solidFill>
                  <a:schemeClr val="tx1"/>
                </a:solidFill>
                <a:latin typeface="+mn-ea"/>
              </a:rPr>
              <a:t>各个</a:t>
            </a:r>
            <a:r>
              <a:rPr lang="zh-CN" altLang="zh-CN" dirty="0">
                <a:solidFill>
                  <a:schemeClr val="tx1"/>
                </a:solidFill>
                <a:latin typeface="+mn-ea"/>
              </a:rPr>
              <a:t>厂商和标准组织的关注，认识逐渐趋同，并结合传统的并行计算，虚拟化，以及网格计算等业务，</a:t>
            </a:r>
            <a:r>
              <a:rPr lang="zh-CN" altLang="en-US" dirty="0">
                <a:solidFill>
                  <a:schemeClr val="tx1"/>
                </a:solidFill>
                <a:latin typeface="+mn-ea"/>
              </a:rPr>
              <a:t>此时的</a:t>
            </a:r>
            <a:r>
              <a:rPr lang="zh-CN" altLang="zh-CN" dirty="0">
                <a:solidFill>
                  <a:schemeClr val="tx1"/>
                </a:solidFill>
                <a:latin typeface="+mn-ea"/>
              </a:rPr>
              <a:t>云计算的技术体系日趋完善。</a:t>
            </a:r>
            <a:endParaRPr lang="zh-CN" altLang="en-US" sz="2100" spc="225" dirty="0">
              <a:solidFill>
                <a:schemeClr val="tx1"/>
              </a:solidFill>
              <a:latin typeface="+mn-ea"/>
            </a:endParaRPr>
          </a:p>
        </p:txBody>
      </p:sp>
      <p:sp>
        <p:nvSpPr>
          <p:cNvPr id="2" name="矩形 1"/>
          <p:cNvSpPr/>
          <p:nvPr/>
        </p:nvSpPr>
        <p:spPr>
          <a:xfrm>
            <a:off x="278606" y="1625077"/>
            <a:ext cx="11047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阶段</a:t>
            </a:r>
          </a:p>
        </p:txBody>
      </p:sp>
      <p:sp>
        <p:nvSpPr>
          <p:cNvPr id="18" name="矩形 17"/>
          <p:cNvSpPr/>
          <p:nvPr/>
        </p:nvSpPr>
        <p:spPr>
          <a:xfrm>
            <a:off x="3117188" y="1625077"/>
            <a:ext cx="11047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阶段</a:t>
            </a:r>
          </a:p>
        </p:txBody>
      </p:sp>
      <p:sp>
        <p:nvSpPr>
          <p:cNvPr id="20" name="矩形 19"/>
          <p:cNvSpPr/>
          <p:nvPr/>
        </p:nvSpPr>
        <p:spPr>
          <a:xfrm>
            <a:off x="5955770" y="1625077"/>
            <a:ext cx="11047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3863360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CF730C6D-5BB4-4F63-9D16-9EBF769D35DB}" type="slidenum">
              <a:rPr lang="zh-CN" altLang="en-US" smtClean="0">
                <a:latin typeface="+mn-ea"/>
              </a:rPr>
              <a:pPr/>
              <a:t>16</a:t>
            </a:fld>
            <a:endParaRPr lang="zh-CN" altLang="en-US" dirty="0">
              <a:latin typeface="+mn-ea"/>
            </a:endParaRPr>
          </a:p>
        </p:txBody>
      </p:sp>
      <p:sp>
        <p:nvSpPr>
          <p:cNvPr id="11" name="矩形 10"/>
          <p:cNvSpPr/>
          <p:nvPr/>
        </p:nvSpPr>
        <p:spPr>
          <a:xfrm>
            <a:off x="278606" y="5704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9" name="矩形 18"/>
          <p:cNvSpPr/>
          <p:nvPr/>
        </p:nvSpPr>
        <p:spPr>
          <a:xfrm>
            <a:off x="5932932" y="2566035"/>
            <a:ext cx="2784348" cy="203039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n-ea"/>
            </a:endParaRPr>
          </a:p>
        </p:txBody>
      </p:sp>
      <p:sp>
        <p:nvSpPr>
          <p:cNvPr id="21" name="矩形 20"/>
          <p:cNvSpPr/>
          <p:nvPr/>
        </p:nvSpPr>
        <p:spPr>
          <a:xfrm>
            <a:off x="5981700" y="1793571"/>
            <a:ext cx="2784348" cy="4638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effectLst>
                  <a:outerShdw blurRad="38100" dist="38100" dir="2700000" algn="tl">
                    <a:srgbClr val="000000">
                      <a:alpha val="43137"/>
                    </a:srgbClr>
                  </a:outerShdw>
                </a:effectLst>
                <a:latin typeface="+mn-ea"/>
              </a:rPr>
              <a:t>网格计算</a:t>
            </a:r>
          </a:p>
        </p:txBody>
      </p:sp>
      <p:sp>
        <p:nvSpPr>
          <p:cNvPr id="26" name="矩形 25"/>
          <p:cNvSpPr/>
          <p:nvPr/>
        </p:nvSpPr>
        <p:spPr>
          <a:xfrm>
            <a:off x="5981700" y="2657435"/>
            <a:ext cx="2784348" cy="1338828"/>
          </a:xfrm>
          <a:prstGeom prst="rect">
            <a:avLst/>
          </a:prstGeom>
        </p:spPr>
        <p:txBody>
          <a:bodyPr wrap="square">
            <a:spAutoFit/>
          </a:bodyPr>
          <a:lstStyle/>
          <a:p>
            <a:pPr>
              <a:lnSpc>
                <a:spcPct val="150000"/>
              </a:lnSpc>
            </a:pPr>
            <a:r>
              <a:rPr lang="zh-CN" altLang="en-US" dirty="0"/>
              <a:t>将异构多余的计算机资源组成一个虚拟计算集群，支持跨管理域计算的能力。</a:t>
            </a:r>
            <a:endParaRPr lang="zh-CN" altLang="en-US" sz="2000" spc="225" dirty="0">
              <a:latin typeface="+mn-ea"/>
            </a:endParaRPr>
          </a:p>
        </p:txBody>
      </p:sp>
      <p:sp>
        <p:nvSpPr>
          <p:cNvPr id="27" name="矩形 26"/>
          <p:cNvSpPr/>
          <p:nvPr/>
        </p:nvSpPr>
        <p:spPr>
          <a:xfrm>
            <a:off x="2870606" y="677603"/>
            <a:ext cx="3057247" cy="523220"/>
          </a:xfrm>
          <a:prstGeom prst="rect">
            <a:avLst/>
          </a:prstGeom>
        </p:spPr>
        <p:txBody>
          <a:bodyPr wrap="none">
            <a:spAutoFit/>
          </a:bodyPr>
          <a:lstStyle/>
          <a:p>
            <a:r>
              <a:rPr lang="zh-CN" altLang="en-US" sz="2800" dirty="0">
                <a:solidFill>
                  <a:schemeClr val="bg1"/>
                </a:solidFill>
                <a:latin typeface="+mn-ea"/>
              </a:rPr>
              <a:t>云计算技术的演进</a:t>
            </a:r>
          </a:p>
        </p:txBody>
      </p:sp>
      <p:sp>
        <p:nvSpPr>
          <p:cNvPr id="30" name="矩形 29"/>
          <p:cNvSpPr/>
          <p:nvPr/>
        </p:nvSpPr>
        <p:spPr>
          <a:xfrm>
            <a:off x="279400" y="2566035"/>
            <a:ext cx="2784348" cy="203039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n-ea"/>
            </a:endParaRPr>
          </a:p>
        </p:txBody>
      </p:sp>
      <p:sp>
        <p:nvSpPr>
          <p:cNvPr id="31" name="矩形 30"/>
          <p:cNvSpPr/>
          <p:nvPr/>
        </p:nvSpPr>
        <p:spPr>
          <a:xfrm>
            <a:off x="279400" y="1793571"/>
            <a:ext cx="2784348" cy="4638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effectLst>
                  <a:outerShdw blurRad="38100" dist="38100" dir="2700000" algn="tl">
                    <a:srgbClr val="000000">
                      <a:alpha val="43137"/>
                    </a:srgbClr>
                  </a:outerShdw>
                </a:effectLst>
                <a:latin typeface="+mn-ea"/>
              </a:rPr>
              <a:t>并行计算</a:t>
            </a:r>
          </a:p>
        </p:txBody>
      </p:sp>
      <p:sp>
        <p:nvSpPr>
          <p:cNvPr id="32" name="矩形 31"/>
          <p:cNvSpPr/>
          <p:nvPr/>
        </p:nvSpPr>
        <p:spPr>
          <a:xfrm>
            <a:off x="278606" y="2657435"/>
            <a:ext cx="2785142" cy="1754326"/>
          </a:xfrm>
          <a:prstGeom prst="rect">
            <a:avLst/>
          </a:prstGeom>
        </p:spPr>
        <p:txBody>
          <a:bodyPr wrap="square">
            <a:spAutoFit/>
          </a:bodyPr>
          <a:lstStyle/>
          <a:p>
            <a:pPr>
              <a:lnSpc>
                <a:spcPct val="150000"/>
              </a:lnSpc>
            </a:pPr>
            <a:r>
              <a:rPr lang="zh-CN" altLang="en-US" dirty="0"/>
              <a:t>并行计算是相对于串行计算，时间上并行即流水线技术，空间上并行即多个处理器同时计算。</a:t>
            </a:r>
            <a:endParaRPr lang="zh-CN" altLang="en-US" sz="2000" spc="225" dirty="0">
              <a:latin typeface="+mn-ea"/>
            </a:endParaRPr>
          </a:p>
        </p:txBody>
      </p:sp>
      <p:sp>
        <p:nvSpPr>
          <p:cNvPr id="35" name="矩形 34"/>
          <p:cNvSpPr/>
          <p:nvPr/>
        </p:nvSpPr>
        <p:spPr>
          <a:xfrm>
            <a:off x="3117188" y="1793571"/>
            <a:ext cx="2784348" cy="4638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effectLst>
                  <a:outerShdw blurRad="38100" dist="38100" dir="2700000" algn="tl">
                    <a:srgbClr val="000000">
                      <a:alpha val="43137"/>
                    </a:srgbClr>
                  </a:outerShdw>
                </a:effectLst>
                <a:latin typeface="+mn-ea"/>
              </a:rPr>
              <a:t>分布式计算</a:t>
            </a:r>
          </a:p>
        </p:txBody>
      </p:sp>
      <p:sp>
        <p:nvSpPr>
          <p:cNvPr id="2" name="矩形 1"/>
          <p:cNvSpPr/>
          <p:nvPr/>
        </p:nvSpPr>
        <p:spPr>
          <a:xfrm>
            <a:off x="1916017" y="4844903"/>
            <a:ext cx="7095212" cy="400110"/>
          </a:xfrm>
          <a:prstGeom prst="rect">
            <a:avLst/>
          </a:prstGeom>
        </p:spPr>
        <p:txBody>
          <a:bodyPr wrap="none">
            <a:spAutoFit/>
          </a:bodyPr>
          <a:lstStyle/>
          <a:p>
            <a:r>
              <a:rPr lang="zh-CN" altLang="en-US" sz="2000" b="1" dirty="0">
                <a:latin typeface="+mn-ea"/>
              </a:rPr>
              <a:t>并行计算</a:t>
            </a:r>
            <a:r>
              <a:rPr lang="en-US" altLang="zh-CN" sz="2000" b="1" dirty="0">
                <a:latin typeface="+mn-ea"/>
                <a:sym typeface="Wingdings" panose="05000000000000000000" pitchFamily="2" charset="2"/>
              </a:rPr>
              <a:t></a:t>
            </a:r>
            <a:r>
              <a:rPr lang="zh-CN" altLang="en-US" sz="2000" b="1" dirty="0">
                <a:latin typeface="+mn-ea"/>
                <a:sym typeface="Wingdings" panose="05000000000000000000" pitchFamily="2" charset="2"/>
              </a:rPr>
              <a:t>分布式计算</a:t>
            </a:r>
            <a:r>
              <a:rPr lang="en-US" altLang="zh-CN" sz="2000" b="1" dirty="0">
                <a:latin typeface="+mn-ea"/>
                <a:sym typeface="Wingdings" panose="05000000000000000000" pitchFamily="2" charset="2"/>
              </a:rPr>
              <a:t></a:t>
            </a:r>
            <a:r>
              <a:rPr lang="zh-CN" altLang="en-US" sz="2000" b="1" dirty="0">
                <a:latin typeface="+mn-ea"/>
                <a:sym typeface="Wingdings" panose="05000000000000000000" pitchFamily="2" charset="2"/>
              </a:rPr>
              <a:t>网格计算</a:t>
            </a:r>
            <a:r>
              <a:rPr lang="en-US" altLang="zh-CN" sz="2000" b="1" dirty="0">
                <a:latin typeface="+mn-ea"/>
                <a:sym typeface="Wingdings" panose="05000000000000000000" pitchFamily="2" charset="2"/>
              </a:rPr>
              <a:t></a:t>
            </a:r>
            <a:r>
              <a:rPr lang="zh-CN" altLang="en-US" sz="2000" b="1" dirty="0">
                <a:latin typeface="+mn-ea"/>
                <a:sym typeface="Wingdings" panose="05000000000000000000" pitchFamily="2" charset="2"/>
              </a:rPr>
              <a:t>云计算（提供商业服务）</a:t>
            </a:r>
            <a:endParaRPr lang="zh-CN" altLang="en-US" sz="2000" b="1" dirty="0">
              <a:latin typeface="+mn-ea"/>
            </a:endParaRPr>
          </a:p>
        </p:txBody>
      </p:sp>
      <p:sp>
        <p:nvSpPr>
          <p:cNvPr id="15" name="矩形 14"/>
          <p:cNvSpPr/>
          <p:nvPr/>
        </p:nvSpPr>
        <p:spPr>
          <a:xfrm>
            <a:off x="3114040" y="2572131"/>
            <a:ext cx="2784348" cy="203039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n-ea"/>
            </a:endParaRPr>
          </a:p>
        </p:txBody>
      </p:sp>
      <p:sp>
        <p:nvSpPr>
          <p:cNvPr id="16" name="矩形 15"/>
          <p:cNvSpPr/>
          <p:nvPr/>
        </p:nvSpPr>
        <p:spPr>
          <a:xfrm>
            <a:off x="3121462" y="2608848"/>
            <a:ext cx="2762702" cy="19389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latin typeface="+mn-ea"/>
              </a:rPr>
              <a:t>将需要巨大计算能力的问题，分成若干小部分进行处理，最后综合结果</a:t>
            </a:r>
            <a:r>
              <a:rPr lang="zh-CN" altLang="zh-CN" sz="2000" dirty="0">
                <a:latin typeface="+mn-ea"/>
              </a:rPr>
              <a:t>。</a:t>
            </a:r>
            <a:endParaRPr lang="zh-CN" altLang="en-US" sz="2000" spc="225" dirty="0">
              <a:latin typeface="+mn-ea"/>
            </a:endParaRPr>
          </a:p>
        </p:txBody>
      </p:sp>
    </p:spTree>
    <p:extLst>
      <p:ext uri="{BB962C8B-B14F-4D97-AF65-F5344CB8AC3E}">
        <p14:creationId xmlns:p14="http://schemas.microsoft.com/office/powerpoint/2010/main" val="356697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CF730C6D-5BB4-4F63-9D16-9EBF769D35DB}" type="slidenum">
              <a:rPr lang="zh-CN" altLang="en-US" smtClean="0"/>
              <a:pPr/>
              <a:t>17</a:t>
            </a:fld>
            <a:endParaRPr lang="zh-CN" altLang="en-US" dirty="0"/>
          </a:p>
        </p:txBody>
      </p:sp>
      <p:sp>
        <p:nvSpPr>
          <p:cNvPr id="11" name="矩形 10"/>
          <p:cNvSpPr/>
          <p:nvPr/>
        </p:nvSpPr>
        <p:spPr>
          <a:xfrm>
            <a:off x="278606" y="5704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2870606" y="677603"/>
            <a:ext cx="3775393" cy="523220"/>
          </a:xfrm>
          <a:prstGeom prst="rect">
            <a:avLst/>
          </a:prstGeom>
        </p:spPr>
        <p:txBody>
          <a:bodyPr wrap="non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云计算发展的五大契机</a:t>
            </a:r>
            <a:endParaRPr lang="zh-CN" altLang="en-US" sz="2800" dirty="0">
              <a:solidFill>
                <a:schemeClr val="bg1"/>
              </a:solidFill>
            </a:endParaRPr>
          </a:p>
        </p:txBody>
      </p:sp>
      <p:pic>
        <p:nvPicPr>
          <p:cNvPr id="2" name="图片 1"/>
          <p:cNvPicPr>
            <a:picLocks noChangeAspect="1"/>
          </p:cNvPicPr>
          <p:nvPr/>
        </p:nvPicPr>
        <p:blipFill>
          <a:blip r:embed="rId3"/>
          <a:stretch>
            <a:fillRect/>
          </a:stretch>
        </p:blipFill>
        <p:spPr>
          <a:xfrm>
            <a:off x="278606" y="1639228"/>
            <a:ext cx="8596729" cy="3509907"/>
          </a:xfrm>
          <a:prstGeom prst="rect">
            <a:avLst/>
          </a:prstGeom>
        </p:spPr>
      </p:pic>
    </p:spTree>
    <p:extLst>
      <p:ext uri="{BB962C8B-B14F-4D97-AF65-F5344CB8AC3E}">
        <p14:creationId xmlns:p14="http://schemas.microsoft.com/office/powerpoint/2010/main" val="344141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3"/>
          <a:srcRect l="7394" t="21585" r="7309" b="21466"/>
          <a:stretch/>
        </p:blipFill>
        <p:spPr>
          <a:xfrm>
            <a:off x="-1" y="857250"/>
            <a:ext cx="9144001" cy="5143500"/>
          </a:xfrm>
          <a:prstGeom prst="rect">
            <a:avLst/>
          </a:prstGeom>
        </p:spPr>
      </p:pic>
      <p:sp>
        <p:nvSpPr>
          <p:cNvPr id="21" name="矩形 20"/>
          <p:cNvSpPr/>
          <p:nvPr/>
        </p:nvSpPr>
        <p:spPr>
          <a:xfrm>
            <a:off x="452231" y="1575292"/>
            <a:ext cx="8332541" cy="3916551"/>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nvGrpSpPr>
          <p:cNvPr id="20" name="组合 19"/>
          <p:cNvGrpSpPr/>
          <p:nvPr/>
        </p:nvGrpSpPr>
        <p:grpSpPr>
          <a:xfrm>
            <a:off x="616388" y="1843429"/>
            <a:ext cx="8064720" cy="3531192"/>
            <a:chOff x="585193" y="1661406"/>
            <a:chExt cx="10841272" cy="4746923"/>
          </a:xfrm>
        </p:grpSpPr>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b="6819"/>
            <a:stretch/>
          </p:blipFill>
          <p:spPr>
            <a:xfrm>
              <a:off x="587573" y="1672292"/>
              <a:ext cx="3661383" cy="2275594"/>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372" y="1672292"/>
              <a:ext cx="3763395" cy="2278564"/>
            </a:xfrm>
            <a:prstGeom prst="rect">
              <a:avLst/>
            </a:prstGeom>
          </p:spPr>
        </p:pic>
        <p:pic>
          <p:nvPicPr>
            <p:cNvPr id="15" name="图片 14"/>
            <p:cNvPicPr>
              <a:picLocks noChangeAspect="1"/>
            </p:cNvPicPr>
            <p:nvPr/>
          </p:nvPicPr>
          <p:blipFill>
            <a:blip r:embed="rId6"/>
            <a:stretch>
              <a:fillRect/>
            </a:stretch>
          </p:blipFill>
          <p:spPr>
            <a:xfrm>
              <a:off x="8160751" y="1661406"/>
              <a:ext cx="3265714" cy="2285999"/>
            </a:xfrm>
            <a:prstGeom prst="rect">
              <a:avLst/>
            </a:prstGeom>
          </p:spPr>
        </p:pic>
        <p:pic>
          <p:nvPicPr>
            <p:cNvPr id="16" name="图片 15"/>
            <p:cNvPicPr>
              <a:picLocks noChangeAspect="1"/>
            </p:cNvPicPr>
            <p:nvPr/>
          </p:nvPicPr>
          <p:blipFill>
            <a:blip r:embed="rId7"/>
            <a:stretch>
              <a:fillRect/>
            </a:stretch>
          </p:blipFill>
          <p:spPr>
            <a:xfrm>
              <a:off x="585193" y="3992777"/>
              <a:ext cx="2578315" cy="2397833"/>
            </a:xfrm>
            <a:prstGeom prst="rect">
              <a:avLst/>
            </a:prstGeom>
          </p:spPr>
        </p:pic>
        <p:pic>
          <p:nvPicPr>
            <p:cNvPr id="17" name="图片 16"/>
            <p:cNvPicPr>
              <a:picLocks noChangeAspect="1"/>
            </p:cNvPicPr>
            <p:nvPr/>
          </p:nvPicPr>
          <p:blipFill rotWithShape="1">
            <a:blip r:embed="rId8"/>
            <a:srcRect l="5554" r="6943" b="11198"/>
            <a:stretch/>
          </p:blipFill>
          <p:spPr>
            <a:xfrm>
              <a:off x="3239305" y="4000780"/>
              <a:ext cx="3439885" cy="2389830"/>
            </a:xfrm>
            <a:prstGeom prst="rect">
              <a:avLst/>
            </a:prstGeom>
          </p:spPr>
        </p:pic>
        <p:pic>
          <p:nvPicPr>
            <p:cNvPr id="18" name="图片 17"/>
            <p:cNvPicPr>
              <a:picLocks noChangeAspect="1"/>
            </p:cNvPicPr>
            <p:nvPr/>
          </p:nvPicPr>
          <p:blipFill rotWithShape="1">
            <a:blip r:embed="rId9"/>
            <a:srcRect l="7409" t="11636" r="4762"/>
            <a:stretch/>
          </p:blipFill>
          <p:spPr>
            <a:xfrm>
              <a:off x="6735877" y="4000780"/>
              <a:ext cx="2416745" cy="2390311"/>
            </a:xfrm>
            <a:prstGeom prst="rect">
              <a:avLst/>
            </a:prstGeom>
          </p:spPr>
        </p:pic>
        <p:pic>
          <p:nvPicPr>
            <p:cNvPr id="19" name="图片 18"/>
            <p:cNvPicPr>
              <a:picLocks noChangeAspect="1"/>
            </p:cNvPicPr>
            <p:nvPr/>
          </p:nvPicPr>
          <p:blipFill rotWithShape="1">
            <a:blip r:embed="rId10"/>
            <a:srcRect l="15625" r="13000"/>
            <a:stretch/>
          </p:blipFill>
          <p:spPr>
            <a:xfrm>
              <a:off x="9221096" y="4000780"/>
              <a:ext cx="2177777" cy="2407549"/>
            </a:xfrm>
            <a:prstGeom prst="rect">
              <a:avLst/>
            </a:prstGeom>
          </p:spPr>
        </p:pic>
      </p:grpSp>
      <p:sp>
        <p:nvSpPr>
          <p:cNvPr id="11" name="矩形 10"/>
          <p:cNvSpPr/>
          <p:nvPr/>
        </p:nvSpPr>
        <p:spPr>
          <a:xfrm>
            <a:off x="3442769" y="1379084"/>
            <a:ext cx="2459328" cy="415498"/>
          </a:xfrm>
          <a:prstGeom prst="rect">
            <a:avLst/>
          </a:prstGeom>
          <a:solidFill>
            <a:schemeClr val="tx1">
              <a:lumMod val="65000"/>
              <a:lumOff val="35000"/>
            </a:schemeClr>
          </a:solidFill>
        </p:spPr>
        <p:txBody>
          <a:bodyPr wrap="none">
            <a:spAutoFit/>
          </a:bodyPr>
          <a:lstStyle/>
          <a:p>
            <a:r>
              <a:rPr lang="zh-CN" altLang="en-US" sz="2100" spc="225" dirty="0">
                <a:solidFill>
                  <a:schemeClr val="bg1"/>
                </a:solidFill>
                <a:latin typeface="+mn-ea"/>
              </a:rPr>
              <a:t>云计算的</a:t>
            </a:r>
            <a:r>
              <a:rPr lang="en-US" altLang="zh-CN" sz="2100" spc="225" dirty="0">
                <a:solidFill>
                  <a:schemeClr val="bg1"/>
                </a:solidFill>
                <a:latin typeface="+mn-ea"/>
              </a:rPr>
              <a:t>7</a:t>
            </a:r>
            <a:r>
              <a:rPr lang="zh-CN" altLang="en-US" sz="2100" spc="225" dirty="0">
                <a:solidFill>
                  <a:schemeClr val="bg1"/>
                </a:solidFill>
                <a:latin typeface="+mn-ea"/>
              </a:rPr>
              <a:t>个特点</a:t>
            </a:r>
          </a:p>
        </p:txBody>
      </p:sp>
      <p:grpSp>
        <p:nvGrpSpPr>
          <p:cNvPr id="25" name="组合 24"/>
          <p:cNvGrpSpPr/>
          <p:nvPr/>
        </p:nvGrpSpPr>
        <p:grpSpPr>
          <a:xfrm>
            <a:off x="980366" y="2729839"/>
            <a:ext cx="1904349" cy="648885"/>
            <a:chOff x="1307154" y="2302514"/>
            <a:chExt cx="2539132" cy="865180"/>
          </a:xfrm>
        </p:grpSpPr>
        <p:sp>
          <p:nvSpPr>
            <p:cNvPr id="22" name="矩形 21"/>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9" name="矩形 28"/>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4" name="文本框 23"/>
            <p:cNvSpPr txBox="1"/>
            <p:nvPr/>
          </p:nvSpPr>
          <p:spPr>
            <a:xfrm>
              <a:off x="1696263" y="2442717"/>
              <a:ext cx="1983039" cy="615553"/>
            </a:xfrm>
            <a:prstGeom prst="rect">
              <a:avLst/>
            </a:prstGeom>
            <a:noFill/>
          </p:spPr>
          <p:txBody>
            <a:bodyPr wrap="square" rtlCol="0">
              <a:spAutoFit/>
            </a:bodyPr>
            <a:lstStyle/>
            <a:p>
              <a:r>
                <a:rPr lang="zh-CN" altLang="en-US" sz="2400" b="1" dirty="0">
                  <a:solidFill>
                    <a:schemeClr val="bg1"/>
                  </a:solidFill>
                  <a:latin typeface="+mn-ea"/>
                </a:rPr>
                <a:t>超大规模</a:t>
              </a:r>
            </a:p>
          </p:txBody>
        </p:sp>
      </p:grpSp>
      <p:grpSp>
        <p:nvGrpSpPr>
          <p:cNvPr id="32" name="组合 31"/>
          <p:cNvGrpSpPr/>
          <p:nvPr/>
        </p:nvGrpSpPr>
        <p:grpSpPr>
          <a:xfrm>
            <a:off x="3851377" y="2729839"/>
            <a:ext cx="1904349" cy="648885"/>
            <a:chOff x="1307154" y="2302514"/>
            <a:chExt cx="2539132" cy="865180"/>
          </a:xfrm>
        </p:grpSpPr>
        <p:sp>
          <p:nvSpPr>
            <p:cNvPr id="33" name="矩形 3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4" name="矩形 3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5" name="文本框 34"/>
            <p:cNvSpPr txBox="1"/>
            <p:nvPr/>
          </p:nvSpPr>
          <p:spPr>
            <a:xfrm>
              <a:off x="1781957" y="2431329"/>
              <a:ext cx="1983039" cy="615553"/>
            </a:xfrm>
            <a:prstGeom prst="rect">
              <a:avLst/>
            </a:prstGeom>
            <a:noFill/>
          </p:spPr>
          <p:txBody>
            <a:bodyPr wrap="square" rtlCol="0">
              <a:spAutoFit/>
            </a:bodyPr>
            <a:lstStyle/>
            <a:p>
              <a:r>
                <a:rPr lang="zh-CN" altLang="en-US" sz="2400" b="1" dirty="0">
                  <a:solidFill>
                    <a:schemeClr val="bg1"/>
                  </a:solidFill>
                  <a:latin typeface="+mn-ea"/>
                </a:rPr>
                <a:t>虚 拟 化</a:t>
              </a:r>
            </a:p>
          </p:txBody>
        </p:sp>
      </p:grpSp>
      <p:grpSp>
        <p:nvGrpSpPr>
          <p:cNvPr id="36" name="组合 35"/>
          <p:cNvGrpSpPr/>
          <p:nvPr/>
        </p:nvGrpSpPr>
        <p:grpSpPr>
          <a:xfrm>
            <a:off x="6533745" y="2729839"/>
            <a:ext cx="1904349" cy="648885"/>
            <a:chOff x="1307154" y="2302514"/>
            <a:chExt cx="2539132" cy="865180"/>
          </a:xfrm>
        </p:grpSpPr>
        <p:sp>
          <p:nvSpPr>
            <p:cNvPr id="37" name="矩形 36"/>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8" name="矩形 37"/>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9" name="文本框 38"/>
            <p:cNvSpPr txBox="1"/>
            <p:nvPr/>
          </p:nvSpPr>
          <p:spPr>
            <a:xfrm>
              <a:off x="1781957" y="2431329"/>
              <a:ext cx="1983039" cy="615553"/>
            </a:xfrm>
            <a:prstGeom prst="rect">
              <a:avLst/>
            </a:prstGeom>
            <a:noFill/>
          </p:spPr>
          <p:txBody>
            <a:bodyPr wrap="square" rtlCol="0">
              <a:spAutoFit/>
            </a:bodyPr>
            <a:lstStyle/>
            <a:p>
              <a:r>
                <a:rPr lang="zh-CN" altLang="en-US" sz="2400" b="1" dirty="0">
                  <a:solidFill>
                    <a:schemeClr val="bg1"/>
                  </a:solidFill>
                  <a:latin typeface="+mn-ea"/>
                </a:rPr>
                <a:t>高可靠性</a:t>
              </a:r>
            </a:p>
          </p:txBody>
        </p:sp>
      </p:grpSp>
      <p:grpSp>
        <p:nvGrpSpPr>
          <p:cNvPr id="40" name="组合 39"/>
          <p:cNvGrpSpPr/>
          <p:nvPr/>
        </p:nvGrpSpPr>
        <p:grpSpPr>
          <a:xfrm>
            <a:off x="630022" y="4601135"/>
            <a:ext cx="1904349" cy="648885"/>
            <a:chOff x="1307154" y="2302514"/>
            <a:chExt cx="2539132" cy="865180"/>
          </a:xfrm>
        </p:grpSpPr>
        <p:sp>
          <p:nvSpPr>
            <p:cNvPr id="41" name="矩形 40"/>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2" name="矩形 41"/>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3" name="文本框 42"/>
            <p:cNvSpPr txBox="1"/>
            <p:nvPr/>
          </p:nvSpPr>
          <p:spPr>
            <a:xfrm>
              <a:off x="1765050" y="2442717"/>
              <a:ext cx="1983039" cy="615553"/>
            </a:xfrm>
            <a:prstGeom prst="rect">
              <a:avLst/>
            </a:prstGeom>
            <a:noFill/>
          </p:spPr>
          <p:txBody>
            <a:bodyPr wrap="square" rtlCol="0">
              <a:spAutoFit/>
            </a:bodyPr>
            <a:lstStyle/>
            <a:p>
              <a:r>
                <a:rPr lang="zh-CN" altLang="en-US" sz="2400" b="1" dirty="0">
                  <a:solidFill>
                    <a:schemeClr val="bg1"/>
                  </a:solidFill>
                  <a:latin typeface="+mn-ea"/>
                </a:rPr>
                <a:t>通 用 性</a:t>
              </a:r>
            </a:p>
          </p:txBody>
        </p:sp>
      </p:grpSp>
      <p:grpSp>
        <p:nvGrpSpPr>
          <p:cNvPr id="44" name="组合 43"/>
          <p:cNvGrpSpPr/>
          <p:nvPr/>
        </p:nvGrpSpPr>
        <p:grpSpPr>
          <a:xfrm>
            <a:off x="2918031" y="4601135"/>
            <a:ext cx="1904349" cy="648885"/>
            <a:chOff x="1307154" y="2302514"/>
            <a:chExt cx="2539132" cy="865180"/>
          </a:xfrm>
        </p:grpSpPr>
        <p:sp>
          <p:nvSpPr>
            <p:cNvPr id="45" name="矩形 44"/>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6" name="矩形 45"/>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7" name="文本框 46"/>
            <p:cNvSpPr txBox="1"/>
            <p:nvPr/>
          </p:nvSpPr>
          <p:spPr>
            <a:xfrm>
              <a:off x="1482045" y="2442717"/>
              <a:ext cx="2324100" cy="615553"/>
            </a:xfrm>
            <a:prstGeom prst="rect">
              <a:avLst/>
            </a:prstGeom>
            <a:noFill/>
          </p:spPr>
          <p:txBody>
            <a:bodyPr wrap="square" rtlCol="0">
              <a:spAutoFit/>
            </a:bodyPr>
            <a:lstStyle/>
            <a:p>
              <a:r>
                <a:rPr lang="zh-CN" altLang="en-US" sz="2400" b="1" dirty="0">
                  <a:solidFill>
                    <a:schemeClr val="bg1"/>
                  </a:solidFill>
                  <a:latin typeface="+mn-ea"/>
                </a:rPr>
                <a:t>高可伸缩性</a:t>
              </a:r>
            </a:p>
          </p:txBody>
        </p:sp>
      </p:grpSp>
      <p:grpSp>
        <p:nvGrpSpPr>
          <p:cNvPr id="48" name="组合 47"/>
          <p:cNvGrpSpPr/>
          <p:nvPr/>
        </p:nvGrpSpPr>
        <p:grpSpPr>
          <a:xfrm>
            <a:off x="5237280" y="4601135"/>
            <a:ext cx="1775082" cy="648885"/>
            <a:chOff x="1307154" y="2302514"/>
            <a:chExt cx="2605864" cy="865180"/>
          </a:xfrm>
        </p:grpSpPr>
        <p:sp>
          <p:nvSpPr>
            <p:cNvPr id="49" name="矩形 48"/>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0" name="矩形 49"/>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1" name="文本框 50"/>
            <p:cNvSpPr txBox="1"/>
            <p:nvPr/>
          </p:nvSpPr>
          <p:spPr>
            <a:xfrm>
              <a:off x="1588918" y="2442717"/>
              <a:ext cx="2324100" cy="615553"/>
            </a:xfrm>
            <a:prstGeom prst="rect">
              <a:avLst/>
            </a:prstGeom>
            <a:noFill/>
          </p:spPr>
          <p:txBody>
            <a:bodyPr wrap="square" rtlCol="0">
              <a:spAutoFit/>
            </a:bodyPr>
            <a:lstStyle/>
            <a:p>
              <a:r>
                <a:rPr lang="zh-CN" altLang="en-US" sz="2400" b="1" dirty="0">
                  <a:solidFill>
                    <a:schemeClr val="bg1"/>
                  </a:solidFill>
                  <a:latin typeface="+mn-ea"/>
                </a:rPr>
                <a:t>按需服务</a:t>
              </a:r>
            </a:p>
          </p:txBody>
        </p:sp>
      </p:grpSp>
      <p:grpSp>
        <p:nvGrpSpPr>
          <p:cNvPr id="52" name="组合 51"/>
          <p:cNvGrpSpPr/>
          <p:nvPr/>
        </p:nvGrpSpPr>
        <p:grpSpPr>
          <a:xfrm>
            <a:off x="7051438" y="4601135"/>
            <a:ext cx="1640555" cy="648885"/>
            <a:chOff x="1307154" y="2302514"/>
            <a:chExt cx="2605864" cy="865180"/>
          </a:xfrm>
        </p:grpSpPr>
        <p:sp>
          <p:nvSpPr>
            <p:cNvPr id="53" name="矩形 52"/>
            <p:cNvSpPr/>
            <p:nvPr/>
          </p:nvSpPr>
          <p:spPr>
            <a:xfrm>
              <a:off x="1307154" y="2302514"/>
              <a:ext cx="2539132" cy="86518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4" name="矩形 53"/>
            <p:cNvSpPr/>
            <p:nvPr/>
          </p:nvSpPr>
          <p:spPr>
            <a:xfrm>
              <a:off x="1423988" y="2361288"/>
              <a:ext cx="2324100" cy="747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5" name="文本框 54"/>
            <p:cNvSpPr txBox="1"/>
            <p:nvPr/>
          </p:nvSpPr>
          <p:spPr>
            <a:xfrm>
              <a:off x="1588916" y="2442717"/>
              <a:ext cx="2324102" cy="615553"/>
            </a:xfrm>
            <a:prstGeom prst="rect">
              <a:avLst/>
            </a:prstGeom>
            <a:noFill/>
          </p:spPr>
          <p:txBody>
            <a:bodyPr wrap="square" rtlCol="0">
              <a:spAutoFit/>
            </a:bodyPr>
            <a:lstStyle/>
            <a:p>
              <a:r>
                <a:rPr lang="zh-CN" altLang="en-US" sz="2400" b="1" dirty="0">
                  <a:solidFill>
                    <a:schemeClr val="bg1"/>
                  </a:solidFill>
                  <a:latin typeface="+mn-ea"/>
                </a:rPr>
                <a:t>极其廉价</a:t>
              </a:r>
            </a:p>
          </p:txBody>
        </p:sp>
      </p:grpSp>
      <p:grpSp>
        <p:nvGrpSpPr>
          <p:cNvPr id="56" name="组合 55"/>
          <p:cNvGrpSpPr/>
          <p:nvPr/>
        </p:nvGrpSpPr>
        <p:grpSpPr>
          <a:xfrm>
            <a:off x="-1" y="-2439"/>
            <a:ext cx="9145786" cy="718410"/>
            <a:chOff x="-1" y="190175"/>
            <a:chExt cx="9145786" cy="525795"/>
          </a:xfrm>
        </p:grpSpPr>
        <p:sp>
          <p:nvSpPr>
            <p:cNvPr id="57" name="任意多边形 56"/>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8" name="任意多边形 57"/>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9" name="任意多边形 58"/>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60" name="文本框 59"/>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61" name="文本框 60"/>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62"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18</a:t>
            </a:fld>
            <a:endParaRPr lang="zh-CN" altLang="en-US">
              <a:latin typeface="+mn-ea"/>
            </a:endParaRPr>
          </a:p>
        </p:txBody>
      </p:sp>
    </p:spTree>
    <p:extLst>
      <p:ext uri="{BB962C8B-B14F-4D97-AF65-F5344CB8AC3E}">
        <p14:creationId xmlns:p14="http://schemas.microsoft.com/office/powerpoint/2010/main" val="2772903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10"/>
          <p:cNvSpPr/>
          <p:nvPr/>
        </p:nvSpPr>
        <p:spPr>
          <a:xfrm>
            <a:off x="638039" y="1654629"/>
            <a:ext cx="3209625" cy="925067"/>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2" name="矩形 11"/>
          <p:cNvSpPr/>
          <p:nvPr/>
        </p:nvSpPr>
        <p:spPr>
          <a:xfrm>
            <a:off x="638039" y="3077056"/>
            <a:ext cx="3209625" cy="925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3" name="矩形 12"/>
          <p:cNvSpPr/>
          <p:nvPr/>
        </p:nvSpPr>
        <p:spPr>
          <a:xfrm>
            <a:off x="638039" y="4515685"/>
            <a:ext cx="3209625" cy="92506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4" name="上下箭头 13"/>
          <p:cNvSpPr/>
          <p:nvPr/>
        </p:nvSpPr>
        <p:spPr>
          <a:xfrm>
            <a:off x="123573" y="1654627"/>
            <a:ext cx="469140" cy="4277821"/>
          </a:xfrm>
          <a:prstGeom prst="upDownArrow">
            <a:avLst>
              <a:gd name="adj1" fmla="val 63922"/>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5" name="文本框 14"/>
          <p:cNvSpPr txBox="1"/>
          <p:nvPr/>
        </p:nvSpPr>
        <p:spPr>
          <a:xfrm>
            <a:off x="725463" y="1717051"/>
            <a:ext cx="3122201" cy="836126"/>
          </a:xfrm>
          <a:prstGeom prst="rect">
            <a:avLst/>
          </a:prstGeom>
          <a:noFill/>
        </p:spPr>
        <p:txBody>
          <a:bodyPr wrap="none" rtlCol="0">
            <a:spAutoFit/>
          </a:bodyPr>
          <a:lstStyle/>
          <a:p>
            <a:pPr>
              <a:lnSpc>
                <a:spcPts val="2850"/>
              </a:lnSpc>
            </a:pPr>
            <a:r>
              <a:rPr lang="zh-CN" altLang="en-US" sz="2100" dirty="0">
                <a:solidFill>
                  <a:schemeClr val="bg1"/>
                </a:solidFill>
                <a:latin typeface="+mn-ea"/>
              </a:rPr>
              <a:t>将软件作为服务</a:t>
            </a:r>
          </a:p>
          <a:p>
            <a:pPr>
              <a:lnSpc>
                <a:spcPts val="2850"/>
              </a:lnSpc>
            </a:pPr>
            <a:r>
              <a:rPr lang="en-US" altLang="zh-CN" sz="2100" dirty="0">
                <a:solidFill>
                  <a:schemeClr val="bg1"/>
                </a:solidFill>
                <a:latin typeface="+mn-ea"/>
              </a:rPr>
              <a:t>SaaS</a:t>
            </a:r>
            <a:r>
              <a:rPr lang="zh-CN" altLang="en-US" sz="1500" dirty="0">
                <a:solidFill>
                  <a:schemeClr val="bg1"/>
                </a:solidFill>
                <a:latin typeface="+mn-ea"/>
              </a:rPr>
              <a:t>（</a:t>
            </a:r>
            <a:r>
              <a:rPr lang="en-US" altLang="zh-CN" sz="1500" dirty="0">
                <a:solidFill>
                  <a:schemeClr val="bg1"/>
                </a:solidFill>
                <a:latin typeface="+mn-ea"/>
              </a:rPr>
              <a:t>Software as a Service</a:t>
            </a:r>
            <a:r>
              <a:rPr lang="zh-CN" altLang="en-US" sz="1500" dirty="0">
                <a:solidFill>
                  <a:schemeClr val="bg1"/>
                </a:solidFill>
                <a:latin typeface="+mn-ea"/>
              </a:rPr>
              <a:t>）</a:t>
            </a:r>
          </a:p>
        </p:txBody>
      </p:sp>
      <p:sp>
        <p:nvSpPr>
          <p:cNvPr id="16" name="文本框 15"/>
          <p:cNvSpPr txBox="1"/>
          <p:nvPr/>
        </p:nvSpPr>
        <p:spPr>
          <a:xfrm>
            <a:off x="725463" y="3101735"/>
            <a:ext cx="3100721" cy="836126"/>
          </a:xfrm>
          <a:prstGeom prst="rect">
            <a:avLst/>
          </a:prstGeom>
          <a:noFill/>
        </p:spPr>
        <p:txBody>
          <a:bodyPr wrap="none" rtlCol="0">
            <a:spAutoFit/>
          </a:bodyPr>
          <a:lstStyle/>
          <a:p>
            <a:pPr>
              <a:lnSpc>
                <a:spcPts val="2850"/>
              </a:lnSpc>
            </a:pPr>
            <a:r>
              <a:rPr lang="zh-CN" altLang="en-US" sz="2100" dirty="0">
                <a:solidFill>
                  <a:schemeClr val="bg1"/>
                </a:solidFill>
                <a:latin typeface="+mn-ea"/>
              </a:rPr>
              <a:t>将平台作为服务</a:t>
            </a:r>
          </a:p>
          <a:p>
            <a:pPr>
              <a:lnSpc>
                <a:spcPts val="2850"/>
              </a:lnSpc>
            </a:pPr>
            <a:r>
              <a:rPr lang="en-US" altLang="zh-CN" sz="2100" dirty="0">
                <a:solidFill>
                  <a:schemeClr val="bg1"/>
                </a:solidFill>
                <a:latin typeface="+mn-ea"/>
              </a:rPr>
              <a:t>PaaS</a:t>
            </a:r>
            <a:r>
              <a:rPr lang="zh-CN" altLang="en-US" sz="1500" dirty="0">
                <a:solidFill>
                  <a:schemeClr val="bg1"/>
                </a:solidFill>
                <a:latin typeface="+mn-ea"/>
              </a:rPr>
              <a:t>（</a:t>
            </a:r>
            <a:r>
              <a:rPr lang="en-US" altLang="zh-CN" sz="1500" dirty="0">
                <a:solidFill>
                  <a:schemeClr val="bg1"/>
                </a:solidFill>
                <a:latin typeface="+mn-ea"/>
              </a:rPr>
              <a:t>Platform as a Service</a:t>
            </a:r>
            <a:r>
              <a:rPr lang="zh-CN" altLang="en-US" sz="1500" dirty="0">
                <a:solidFill>
                  <a:schemeClr val="bg1"/>
                </a:solidFill>
                <a:latin typeface="+mn-ea"/>
              </a:rPr>
              <a:t>）</a:t>
            </a:r>
          </a:p>
        </p:txBody>
      </p:sp>
      <p:sp>
        <p:nvSpPr>
          <p:cNvPr id="17" name="文本框 16"/>
          <p:cNvSpPr txBox="1"/>
          <p:nvPr/>
        </p:nvSpPr>
        <p:spPr>
          <a:xfrm>
            <a:off x="725463" y="4578107"/>
            <a:ext cx="2608406" cy="836126"/>
          </a:xfrm>
          <a:prstGeom prst="rect">
            <a:avLst/>
          </a:prstGeom>
          <a:noFill/>
        </p:spPr>
        <p:txBody>
          <a:bodyPr wrap="none" rtlCol="0">
            <a:spAutoFit/>
          </a:bodyPr>
          <a:lstStyle/>
          <a:p>
            <a:pPr>
              <a:lnSpc>
                <a:spcPts val="2850"/>
              </a:lnSpc>
            </a:pPr>
            <a:r>
              <a:rPr lang="zh-CN" altLang="en-US" sz="2100" dirty="0">
                <a:solidFill>
                  <a:schemeClr val="bg1"/>
                </a:solidFill>
                <a:latin typeface="+mn-ea"/>
              </a:rPr>
              <a:t>将基础设施作为服务</a:t>
            </a:r>
          </a:p>
          <a:p>
            <a:pPr>
              <a:lnSpc>
                <a:spcPts val="2850"/>
              </a:lnSpc>
            </a:pPr>
            <a:r>
              <a:rPr lang="en-US" altLang="zh-CN" sz="2100" dirty="0">
                <a:solidFill>
                  <a:schemeClr val="bg1"/>
                </a:solidFill>
                <a:latin typeface="+mn-ea"/>
              </a:rPr>
              <a:t>IaaS</a:t>
            </a:r>
            <a:r>
              <a:rPr lang="en-US" altLang="zh-CN" sz="1000" dirty="0">
                <a:solidFill>
                  <a:schemeClr val="bg1"/>
                </a:solidFill>
                <a:latin typeface="+mn-ea"/>
              </a:rPr>
              <a:t>(Infrastructure as a Service)</a:t>
            </a:r>
            <a:endParaRPr lang="zh-CN" altLang="en-US" sz="1000" dirty="0">
              <a:solidFill>
                <a:schemeClr val="bg1"/>
              </a:solidFill>
              <a:latin typeface="+mn-ea"/>
            </a:endParaRPr>
          </a:p>
        </p:txBody>
      </p:sp>
      <p:sp>
        <p:nvSpPr>
          <p:cNvPr id="18" name="文本框 17"/>
          <p:cNvSpPr txBox="1"/>
          <p:nvPr/>
        </p:nvSpPr>
        <p:spPr>
          <a:xfrm>
            <a:off x="534795" y="2593858"/>
            <a:ext cx="3412738" cy="430887"/>
          </a:xfrm>
          <a:prstGeom prst="rect">
            <a:avLst/>
          </a:prstGeom>
          <a:noFill/>
        </p:spPr>
        <p:txBody>
          <a:bodyPr wrap="square" rtlCol="0">
            <a:spAutoFit/>
          </a:bodyPr>
          <a:lstStyle/>
          <a:p>
            <a:r>
              <a:rPr lang="zh-CN" altLang="en-US" sz="1100" dirty="0">
                <a:solidFill>
                  <a:schemeClr val="tx1">
                    <a:lumMod val="85000"/>
                    <a:lumOff val="15000"/>
                  </a:schemeClr>
                </a:solidFill>
                <a:latin typeface="+mn-ea"/>
              </a:rPr>
              <a:t>针对性更强，它将某些</a:t>
            </a:r>
            <a:r>
              <a:rPr lang="zh-CN" altLang="en-US" sz="1100" b="1" dirty="0">
                <a:solidFill>
                  <a:schemeClr val="tx1">
                    <a:lumMod val="85000"/>
                    <a:lumOff val="15000"/>
                  </a:schemeClr>
                </a:solidFill>
                <a:latin typeface="+mn-ea"/>
              </a:rPr>
              <a:t>特定应用软件功能</a:t>
            </a:r>
            <a:r>
              <a:rPr lang="zh-CN" altLang="en-US" sz="1100" dirty="0">
                <a:solidFill>
                  <a:schemeClr val="tx1">
                    <a:lumMod val="85000"/>
                    <a:lumOff val="15000"/>
                  </a:schemeClr>
                </a:solidFill>
                <a:latin typeface="+mn-ea"/>
              </a:rPr>
              <a:t>封装成服务</a:t>
            </a:r>
            <a:endParaRPr lang="en-US" altLang="zh-CN" sz="1100" dirty="0">
              <a:solidFill>
                <a:schemeClr val="tx1">
                  <a:lumMod val="85000"/>
                  <a:lumOff val="15000"/>
                </a:schemeClr>
              </a:solidFill>
              <a:latin typeface="+mn-ea"/>
            </a:endParaRPr>
          </a:p>
          <a:p>
            <a:r>
              <a:rPr lang="zh-CN" altLang="en-US" sz="1100" dirty="0">
                <a:solidFill>
                  <a:schemeClr val="tx1">
                    <a:lumMod val="65000"/>
                    <a:lumOff val="35000"/>
                  </a:schemeClr>
                </a:solidFill>
                <a:latin typeface="+mn-ea"/>
              </a:rPr>
              <a:t>如：</a:t>
            </a:r>
            <a:r>
              <a:rPr lang="en-US" altLang="zh-CN" sz="1100" dirty="0">
                <a:solidFill>
                  <a:schemeClr val="tx1">
                    <a:lumMod val="65000"/>
                    <a:lumOff val="35000"/>
                  </a:schemeClr>
                </a:solidFill>
                <a:latin typeface="+mn-ea"/>
              </a:rPr>
              <a:t>Salesforce online CRM</a:t>
            </a:r>
            <a:endParaRPr lang="zh-CN" altLang="en-US" sz="1100" dirty="0">
              <a:solidFill>
                <a:schemeClr val="tx1">
                  <a:lumMod val="65000"/>
                  <a:lumOff val="35000"/>
                </a:schemeClr>
              </a:solidFill>
              <a:latin typeface="+mn-ea"/>
            </a:endParaRPr>
          </a:p>
        </p:txBody>
      </p:sp>
      <p:sp>
        <p:nvSpPr>
          <p:cNvPr id="20" name="文本框 19"/>
          <p:cNvSpPr txBox="1"/>
          <p:nvPr/>
        </p:nvSpPr>
        <p:spPr>
          <a:xfrm>
            <a:off x="550928" y="5451344"/>
            <a:ext cx="3663227" cy="430887"/>
          </a:xfrm>
          <a:prstGeom prst="rect">
            <a:avLst/>
          </a:prstGeom>
          <a:noFill/>
        </p:spPr>
        <p:txBody>
          <a:bodyPr wrap="square" rtlCol="0">
            <a:spAutoFit/>
          </a:bodyPr>
          <a:lstStyle/>
          <a:p>
            <a:r>
              <a:rPr lang="zh-CN" altLang="en-US" sz="1100" dirty="0">
                <a:solidFill>
                  <a:schemeClr val="tx1">
                    <a:lumMod val="85000"/>
                    <a:lumOff val="15000"/>
                  </a:schemeClr>
                </a:solidFill>
                <a:latin typeface="+mn-ea"/>
              </a:rPr>
              <a:t>将</a:t>
            </a:r>
            <a:r>
              <a:rPr lang="zh-CN" altLang="en-US" sz="1100" b="1" dirty="0">
                <a:solidFill>
                  <a:schemeClr val="tx1">
                    <a:lumMod val="85000"/>
                    <a:lumOff val="15000"/>
                  </a:schemeClr>
                </a:solidFill>
                <a:latin typeface="+mn-ea"/>
              </a:rPr>
              <a:t>硬件设备</a:t>
            </a:r>
            <a:r>
              <a:rPr lang="zh-CN" altLang="en-US" sz="1100" dirty="0">
                <a:solidFill>
                  <a:schemeClr val="tx1">
                    <a:lumMod val="85000"/>
                    <a:lumOff val="15000"/>
                  </a:schemeClr>
                </a:solidFill>
                <a:latin typeface="+mn-ea"/>
              </a:rPr>
              <a:t>等基础资源封装成服务供用户使用</a:t>
            </a:r>
            <a:endParaRPr lang="en-US" altLang="zh-CN" sz="1100" dirty="0">
              <a:solidFill>
                <a:schemeClr val="tx1">
                  <a:lumMod val="85000"/>
                  <a:lumOff val="15000"/>
                </a:schemeClr>
              </a:solidFill>
              <a:latin typeface="+mn-ea"/>
            </a:endParaRPr>
          </a:p>
          <a:p>
            <a:r>
              <a:rPr lang="zh-CN" altLang="en-US" sz="1100" dirty="0">
                <a:solidFill>
                  <a:schemeClr val="tx1">
                    <a:lumMod val="65000"/>
                    <a:lumOff val="35000"/>
                  </a:schemeClr>
                </a:solidFill>
                <a:latin typeface="+mn-ea"/>
              </a:rPr>
              <a:t>如：</a:t>
            </a:r>
            <a:r>
              <a:rPr lang="en-US" altLang="zh-CN" sz="1100" dirty="0">
                <a:solidFill>
                  <a:schemeClr val="tx1">
                    <a:lumMod val="65000"/>
                    <a:lumOff val="35000"/>
                  </a:schemeClr>
                </a:solidFill>
                <a:latin typeface="+mn-ea"/>
              </a:rPr>
              <a:t>Amazon EC2/S3</a:t>
            </a:r>
          </a:p>
        </p:txBody>
      </p:sp>
      <p:sp>
        <p:nvSpPr>
          <p:cNvPr id="21" name="矩形 20"/>
          <p:cNvSpPr/>
          <p:nvPr/>
        </p:nvSpPr>
        <p:spPr>
          <a:xfrm>
            <a:off x="151149" y="971908"/>
            <a:ext cx="4060727" cy="415498"/>
          </a:xfrm>
          <a:prstGeom prst="rect">
            <a:avLst/>
          </a:prstGeom>
          <a:solidFill>
            <a:schemeClr val="tx1">
              <a:lumMod val="65000"/>
              <a:lumOff val="35000"/>
            </a:schemeClr>
          </a:solidFill>
        </p:spPr>
        <p:txBody>
          <a:bodyPr wrap="none">
            <a:spAutoFit/>
          </a:bodyPr>
          <a:lstStyle/>
          <a:p>
            <a:r>
              <a:rPr lang="zh-CN" altLang="en-US" sz="2100" spc="225" dirty="0">
                <a:solidFill>
                  <a:schemeClr val="bg1"/>
                </a:solidFill>
                <a:latin typeface="+mn-ea"/>
              </a:rPr>
              <a:t>云计算按服务类型分为三类：</a:t>
            </a:r>
          </a:p>
        </p:txBody>
      </p:sp>
      <p:sp>
        <p:nvSpPr>
          <p:cNvPr id="3" name="文本框 2"/>
          <p:cNvSpPr txBox="1"/>
          <p:nvPr/>
        </p:nvSpPr>
        <p:spPr>
          <a:xfrm>
            <a:off x="130066" y="1851560"/>
            <a:ext cx="392415" cy="438582"/>
          </a:xfrm>
          <a:prstGeom prst="rect">
            <a:avLst/>
          </a:prstGeom>
          <a:noFill/>
        </p:spPr>
        <p:txBody>
          <a:bodyPr vert="eaVert" wrap="none" rtlCol="0">
            <a:spAutoFit/>
          </a:bodyPr>
          <a:lstStyle/>
          <a:p>
            <a:r>
              <a:rPr lang="zh-CN" altLang="en-US" sz="1350" dirty="0">
                <a:solidFill>
                  <a:schemeClr val="bg1"/>
                </a:solidFill>
                <a:latin typeface="+mn-ea"/>
              </a:rPr>
              <a:t>专用</a:t>
            </a:r>
          </a:p>
        </p:txBody>
      </p:sp>
      <p:sp>
        <p:nvSpPr>
          <p:cNvPr id="23" name="文本框 22"/>
          <p:cNvSpPr txBox="1"/>
          <p:nvPr/>
        </p:nvSpPr>
        <p:spPr>
          <a:xfrm>
            <a:off x="130066" y="5272277"/>
            <a:ext cx="392415" cy="438582"/>
          </a:xfrm>
          <a:prstGeom prst="rect">
            <a:avLst/>
          </a:prstGeom>
          <a:noFill/>
        </p:spPr>
        <p:txBody>
          <a:bodyPr vert="eaVert" wrap="none" rtlCol="0">
            <a:spAutoFit/>
          </a:bodyPr>
          <a:lstStyle/>
          <a:p>
            <a:r>
              <a:rPr lang="zh-CN" altLang="en-US" sz="1350" dirty="0">
                <a:solidFill>
                  <a:schemeClr val="bg1"/>
                </a:solidFill>
                <a:latin typeface="+mn-ea"/>
              </a:rPr>
              <a:t>通用</a:t>
            </a:r>
          </a:p>
        </p:txBody>
      </p:sp>
      <p:grpSp>
        <p:nvGrpSpPr>
          <p:cNvPr id="22" name="组合 21"/>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2" name="文本框 31"/>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33"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19</a:t>
            </a:fld>
            <a:endParaRPr lang="zh-CN" altLang="en-US">
              <a:latin typeface="+mn-ea"/>
            </a:endParaRPr>
          </a:p>
        </p:txBody>
      </p:sp>
      <p:pic>
        <p:nvPicPr>
          <p:cNvPr id="27" name="图片 26"/>
          <p:cNvPicPr>
            <a:picLocks noChangeAspect="1"/>
          </p:cNvPicPr>
          <p:nvPr/>
        </p:nvPicPr>
        <p:blipFill>
          <a:blip r:embed="rId3"/>
          <a:stretch>
            <a:fillRect/>
          </a:stretch>
        </p:blipFill>
        <p:spPr>
          <a:xfrm>
            <a:off x="3897693" y="1600942"/>
            <a:ext cx="5224959" cy="3907762"/>
          </a:xfrm>
          <a:prstGeom prst="rect">
            <a:avLst/>
          </a:prstGeom>
        </p:spPr>
      </p:pic>
      <p:sp>
        <p:nvSpPr>
          <p:cNvPr id="28" name="文本框 27"/>
          <p:cNvSpPr txBox="1"/>
          <p:nvPr/>
        </p:nvSpPr>
        <p:spPr>
          <a:xfrm>
            <a:off x="570671" y="4026802"/>
            <a:ext cx="3722549" cy="430887"/>
          </a:xfrm>
          <a:prstGeom prst="rect">
            <a:avLst/>
          </a:prstGeom>
          <a:noFill/>
        </p:spPr>
        <p:txBody>
          <a:bodyPr wrap="square" rtlCol="0">
            <a:spAutoFit/>
          </a:bodyPr>
          <a:lstStyle/>
          <a:p>
            <a:r>
              <a:rPr lang="zh-CN" altLang="en-US" sz="1100" dirty="0">
                <a:solidFill>
                  <a:schemeClr val="tx1">
                    <a:lumMod val="85000"/>
                    <a:lumOff val="15000"/>
                  </a:schemeClr>
                </a:solidFill>
                <a:latin typeface="+mn-ea"/>
              </a:rPr>
              <a:t>对资源的抽象层次更进一步，提供用户</a:t>
            </a:r>
            <a:r>
              <a:rPr lang="zh-CN" altLang="en-US" sz="1100" b="1" dirty="0">
                <a:latin typeface="+mn-ea"/>
              </a:rPr>
              <a:t>应用程序运行环境</a:t>
            </a:r>
            <a:endParaRPr lang="en-US" altLang="zh-CN" sz="1100" b="1" dirty="0">
              <a:latin typeface="+mn-ea"/>
            </a:endParaRPr>
          </a:p>
          <a:p>
            <a:r>
              <a:rPr lang="zh-CN" altLang="en-US" sz="1100" dirty="0">
                <a:solidFill>
                  <a:schemeClr val="tx1">
                    <a:lumMod val="65000"/>
                    <a:lumOff val="35000"/>
                  </a:schemeClr>
                </a:solidFill>
                <a:latin typeface="+mn-ea"/>
              </a:rPr>
              <a:t>如：</a:t>
            </a:r>
            <a:r>
              <a:rPr lang="en-US" altLang="zh-CN" sz="1100" dirty="0">
                <a:solidFill>
                  <a:schemeClr val="tx1">
                    <a:lumMod val="65000"/>
                    <a:lumOff val="35000"/>
                  </a:schemeClr>
                </a:solidFill>
                <a:latin typeface="+mn-ea"/>
              </a:rPr>
              <a:t>Google App Engine ,Microsoft Windows Azure</a:t>
            </a:r>
          </a:p>
        </p:txBody>
      </p:sp>
    </p:spTree>
    <p:extLst>
      <p:ext uri="{BB962C8B-B14F-4D97-AF65-F5344CB8AC3E}">
        <p14:creationId xmlns:p14="http://schemas.microsoft.com/office/powerpoint/2010/main" val="95555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2"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8" name="文本框 2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2</a:t>
            </a:fld>
            <a:endParaRPr lang="zh-CN" altLang="en-US" dirty="0">
              <a:latin typeface="+mn-ea"/>
            </a:endParaRPr>
          </a:p>
        </p:txBody>
      </p:sp>
      <p:pic>
        <p:nvPicPr>
          <p:cNvPr id="4" name="图片 3"/>
          <p:cNvPicPr>
            <a:picLocks noChangeAspect="1"/>
          </p:cNvPicPr>
          <p:nvPr/>
        </p:nvPicPr>
        <p:blipFill>
          <a:blip r:embed="rId3"/>
          <a:stretch>
            <a:fillRect/>
          </a:stretch>
        </p:blipFill>
        <p:spPr>
          <a:xfrm>
            <a:off x="143695" y="1258790"/>
            <a:ext cx="8882742" cy="4810892"/>
          </a:xfrm>
          <a:prstGeom prst="rect">
            <a:avLst/>
          </a:prstGeom>
        </p:spPr>
      </p:pic>
      <p:sp>
        <p:nvSpPr>
          <p:cNvPr id="11" name="矩形 10"/>
          <p:cNvSpPr/>
          <p:nvPr/>
        </p:nvSpPr>
        <p:spPr>
          <a:xfrm>
            <a:off x="0" y="889800"/>
            <a:ext cx="9144000" cy="523220"/>
          </a:xfrm>
          <a:prstGeom prst="rect">
            <a:avLst/>
          </a:prstGeom>
          <a:solidFill>
            <a:schemeClr val="tx1">
              <a:lumMod val="75000"/>
              <a:lumOff val="25000"/>
            </a:schemeClr>
          </a:solidFill>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r>
              <a:rPr lang="zh-CN" altLang="en-US" sz="2800" b="1" dirty="0">
                <a:solidFill>
                  <a:schemeClr val="bg1"/>
                </a:solidFill>
                <a:latin typeface="微软雅黑" panose="020B0503020204020204" pitchFamily="34" charset="-122"/>
                <a:ea typeface="微软雅黑" panose="020B0503020204020204" pitchFamily="34" charset="-122"/>
              </a:rPr>
              <a:t>、云计算概念出现背景 </a:t>
            </a:r>
          </a:p>
        </p:txBody>
      </p:sp>
    </p:spTree>
    <p:extLst>
      <p:ext uri="{BB962C8B-B14F-4D97-AF65-F5344CB8AC3E}">
        <p14:creationId xmlns:p14="http://schemas.microsoft.com/office/powerpoint/2010/main" val="31052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矩形 12"/>
          <p:cNvSpPr/>
          <p:nvPr/>
        </p:nvSpPr>
        <p:spPr>
          <a:xfrm>
            <a:off x="123631" y="824637"/>
            <a:ext cx="8950322" cy="53757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latin typeface="+mn-ea"/>
            </a:endParaRPr>
          </a:p>
        </p:txBody>
      </p:sp>
      <p:sp>
        <p:nvSpPr>
          <p:cNvPr id="17" name="文本框 16"/>
          <p:cNvSpPr txBox="1"/>
          <p:nvPr/>
        </p:nvSpPr>
        <p:spPr>
          <a:xfrm>
            <a:off x="123630" y="887058"/>
            <a:ext cx="8950323" cy="435312"/>
          </a:xfrm>
          <a:prstGeom prst="rect">
            <a:avLst/>
          </a:prstGeom>
          <a:noFill/>
        </p:spPr>
        <p:txBody>
          <a:bodyPr wrap="square" rtlCol="0">
            <a:spAutoFit/>
          </a:bodyPr>
          <a:lstStyle/>
          <a:p>
            <a:pPr>
              <a:lnSpc>
                <a:spcPts val="2850"/>
              </a:lnSpc>
            </a:pPr>
            <a:r>
              <a:rPr lang="en-US" altLang="zh-CN" sz="2100" dirty="0">
                <a:solidFill>
                  <a:schemeClr val="bg1"/>
                </a:solidFill>
                <a:latin typeface="+mn-ea"/>
              </a:rPr>
              <a:t>IaaS</a:t>
            </a:r>
            <a:r>
              <a:rPr lang="zh-CN" altLang="en-US" sz="2100" dirty="0">
                <a:solidFill>
                  <a:schemeClr val="bg1"/>
                </a:solidFill>
                <a:latin typeface="+mn-ea"/>
              </a:rPr>
              <a:t>自助服务门户</a:t>
            </a:r>
            <a:endParaRPr lang="zh-CN" altLang="en-US" sz="1500" dirty="0">
              <a:solidFill>
                <a:schemeClr val="bg1"/>
              </a:solidFill>
              <a:latin typeface="+mn-ea"/>
            </a:endParaRPr>
          </a:p>
        </p:txBody>
      </p:sp>
      <p:sp>
        <p:nvSpPr>
          <p:cNvPr id="3" name="文本框 2"/>
          <p:cNvSpPr txBox="1"/>
          <p:nvPr/>
        </p:nvSpPr>
        <p:spPr>
          <a:xfrm>
            <a:off x="431148" y="2319905"/>
            <a:ext cx="392415" cy="438582"/>
          </a:xfrm>
          <a:prstGeom prst="rect">
            <a:avLst/>
          </a:prstGeom>
          <a:noFill/>
        </p:spPr>
        <p:txBody>
          <a:bodyPr vert="eaVert" wrap="none" rtlCol="0">
            <a:spAutoFit/>
          </a:bodyPr>
          <a:lstStyle/>
          <a:p>
            <a:r>
              <a:rPr lang="zh-CN" altLang="en-US" sz="1350" dirty="0">
                <a:solidFill>
                  <a:schemeClr val="bg1"/>
                </a:solidFill>
                <a:latin typeface="+mn-ea"/>
              </a:rPr>
              <a:t>专用</a:t>
            </a:r>
          </a:p>
        </p:txBody>
      </p:sp>
      <p:sp>
        <p:nvSpPr>
          <p:cNvPr id="23" name="文本框 22"/>
          <p:cNvSpPr txBox="1"/>
          <p:nvPr/>
        </p:nvSpPr>
        <p:spPr>
          <a:xfrm>
            <a:off x="431148" y="4658953"/>
            <a:ext cx="392415" cy="438582"/>
          </a:xfrm>
          <a:prstGeom prst="rect">
            <a:avLst/>
          </a:prstGeom>
          <a:noFill/>
        </p:spPr>
        <p:txBody>
          <a:bodyPr vert="eaVert" wrap="none" rtlCol="0">
            <a:spAutoFit/>
          </a:bodyPr>
          <a:lstStyle/>
          <a:p>
            <a:r>
              <a:rPr lang="zh-CN" altLang="en-US" sz="1350" dirty="0">
                <a:solidFill>
                  <a:schemeClr val="bg1"/>
                </a:solidFill>
                <a:latin typeface="+mn-ea"/>
              </a:rPr>
              <a:t>通用</a:t>
            </a:r>
          </a:p>
        </p:txBody>
      </p:sp>
      <p:grpSp>
        <p:nvGrpSpPr>
          <p:cNvPr id="22" name="组合 21"/>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2" name="文本框 31"/>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33"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20</a:t>
            </a:fld>
            <a:endParaRPr lang="zh-CN" altLang="en-US">
              <a:latin typeface="+mn-ea"/>
            </a:endParaRPr>
          </a:p>
        </p:txBody>
      </p:sp>
      <p:pic>
        <p:nvPicPr>
          <p:cNvPr id="4" name="图片 3"/>
          <p:cNvPicPr>
            <a:picLocks noChangeAspect="1"/>
          </p:cNvPicPr>
          <p:nvPr/>
        </p:nvPicPr>
        <p:blipFill>
          <a:blip r:embed="rId2"/>
          <a:stretch>
            <a:fillRect/>
          </a:stretch>
        </p:blipFill>
        <p:spPr>
          <a:xfrm>
            <a:off x="274171" y="1470879"/>
            <a:ext cx="3741718" cy="2051089"/>
          </a:xfrm>
          <a:prstGeom prst="rect">
            <a:avLst/>
          </a:prstGeom>
        </p:spPr>
      </p:pic>
      <p:pic>
        <p:nvPicPr>
          <p:cNvPr id="5" name="图片 4"/>
          <p:cNvPicPr>
            <a:picLocks noChangeAspect="1"/>
          </p:cNvPicPr>
          <p:nvPr/>
        </p:nvPicPr>
        <p:blipFill>
          <a:blip r:embed="rId3"/>
          <a:stretch>
            <a:fillRect/>
          </a:stretch>
        </p:blipFill>
        <p:spPr>
          <a:xfrm>
            <a:off x="4455252" y="1436149"/>
            <a:ext cx="3382369" cy="2017747"/>
          </a:xfrm>
          <a:prstGeom prst="rect">
            <a:avLst/>
          </a:prstGeom>
        </p:spPr>
      </p:pic>
      <p:pic>
        <p:nvPicPr>
          <p:cNvPr id="6" name="图片 5"/>
          <p:cNvPicPr>
            <a:picLocks noChangeAspect="1"/>
          </p:cNvPicPr>
          <p:nvPr/>
        </p:nvPicPr>
        <p:blipFill>
          <a:blip r:embed="rId4"/>
          <a:stretch>
            <a:fillRect/>
          </a:stretch>
        </p:blipFill>
        <p:spPr>
          <a:xfrm>
            <a:off x="274171" y="3607513"/>
            <a:ext cx="3704960" cy="2503947"/>
          </a:xfrm>
          <a:prstGeom prst="rect">
            <a:avLst/>
          </a:prstGeom>
        </p:spPr>
      </p:pic>
      <p:pic>
        <p:nvPicPr>
          <p:cNvPr id="7" name="图片 6"/>
          <p:cNvPicPr>
            <a:picLocks noChangeAspect="1"/>
          </p:cNvPicPr>
          <p:nvPr/>
        </p:nvPicPr>
        <p:blipFill>
          <a:blip r:embed="rId5"/>
          <a:stretch>
            <a:fillRect/>
          </a:stretch>
        </p:blipFill>
        <p:spPr>
          <a:xfrm>
            <a:off x="4414736" y="3821454"/>
            <a:ext cx="3463400" cy="2033784"/>
          </a:xfrm>
          <a:prstGeom prst="rect">
            <a:avLst/>
          </a:prstGeom>
        </p:spPr>
      </p:pic>
    </p:spTree>
    <p:extLst>
      <p:ext uri="{BB962C8B-B14F-4D97-AF65-F5344CB8AC3E}">
        <p14:creationId xmlns:p14="http://schemas.microsoft.com/office/powerpoint/2010/main" val="9584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2" name="组合 21"/>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2" name="文本框 31"/>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33"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21</a:t>
            </a:fld>
            <a:endParaRPr lang="zh-CN" altLang="en-US">
              <a:latin typeface="+mn-ea"/>
            </a:endParaRPr>
          </a:p>
        </p:txBody>
      </p:sp>
      <p:sp>
        <p:nvSpPr>
          <p:cNvPr id="4" name="矩形 3"/>
          <p:cNvSpPr/>
          <p:nvPr/>
        </p:nvSpPr>
        <p:spPr>
          <a:xfrm>
            <a:off x="234810" y="1693469"/>
            <a:ext cx="8839141" cy="2862322"/>
          </a:xfrm>
          <a:prstGeom prst="rect">
            <a:avLst/>
          </a:prstGeom>
        </p:spPr>
        <p:txBody>
          <a:bodyPr wrap="square">
            <a:spAutoFit/>
          </a:bodyPr>
          <a:lstStyle/>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端到端的软件开发环境，包括物理环境、开发环境、测试环境、调试环境、部署环境和运行环境 </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基于云平台的配套服务，如账户、邮件、数据库、消息列表等 </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浏览器的使用模式</a:t>
            </a: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易于掌握的编程语言和编程环境 </a:t>
            </a: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安全的沙盒工作环境 </a:t>
            </a: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动态扩展性 </a:t>
            </a: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应用程序监控服务（运行日志、访问量、资源使用率等信息） </a:t>
            </a: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良好的认证、计费机制，保护用户账号安全性 </a:t>
            </a:r>
          </a:p>
        </p:txBody>
      </p:sp>
      <p:sp>
        <p:nvSpPr>
          <p:cNvPr id="13" name="矩形 12"/>
          <p:cNvSpPr/>
          <p:nvPr/>
        </p:nvSpPr>
        <p:spPr>
          <a:xfrm>
            <a:off x="147385" y="813354"/>
            <a:ext cx="8926567" cy="48229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4" name="文本框 13"/>
          <p:cNvSpPr txBox="1"/>
          <p:nvPr/>
        </p:nvSpPr>
        <p:spPr>
          <a:xfrm>
            <a:off x="234810" y="860335"/>
            <a:ext cx="8839142" cy="464230"/>
          </a:xfrm>
          <a:prstGeom prst="rect">
            <a:avLst/>
          </a:prstGeom>
          <a:noFill/>
        </p:spPr>
        <p:txBody>
          <a:bodyPr wrap="square" rtlCol="0">
            <a:spAutoFit/>
          </a:bodyPr>
          <a:lstStyle/>
          <a:p>
            <a:pPr>
              <a:lnSpc>
                <a:spcPts val="2850"/>
              </a:lnSpc>
            </a:pPr>
            <a:r>
              <a:rPr lang="en-US" altLang="zh-CN" sz="2000" dirty="0">
                <a:solidFill>
                  <a:schemeClr val="bg1"/>
                </a:solidFill>
                <a:latin typeface="+mn-ea"/>
              </a:rPr>
              <a:t>PaaS</a:t>
            </a:r>
            <a:r>
              <a:rPr lang="zh-CN" altLang="en-US" sz="2000" dirty="0">
                <a:solidFill>
                  <a:schemeClr val="bg1"/>
                </a:solidFill>
                <a:latin typeface="+mn-ea"/>
              </a:rPr>
              <a:t>（</a:t>
            </a:r>
            <a:r>
              <a:rPr lang="en-US" altLang="zh-CN" sz="2000" dirty="0">
                <a:solidFill>
                  <a:schemeClr val="bg1"/>
                </a:solidFill>
                <a:latin typeface="+mn-ea"/>
              </a:rPr>
              <a:t>Platform as a Service</a:t>
            </a:r>
            <a:r>
              <a:rPr lang="zh-CN" altLang="en-US" sz="2000" dirty="0">
                <a:solidFill>
                  <a:schemeClr val="bg1"/>
                </a:solidFill>
                <a:latin typeface="+mn-ea"/>
              </a:rPr>
              <a:t>）提供的服务</a:t>
            </a:r>
          </a:p>
        </p:txBody>
      </p:sp>
    </p:spTree>
    <p:extLst>
      <p:ext uri="{BB962C8B-B14F-4D97-AF65-F5344CB8AC3E}">
        <p14:creationId xmlns:p14="http://schemas.microsoft.com/office/powerpoint/2010/main" val="422757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431148" y="2319905"/>
            <a:ext cx="392415" cy="438582"/>
          </a:xfrm>
          <a:prstGeom prst="rect">
            <a:avLst/>
          </a:prstGeom>
          <a:noFill/>
        </p:spPr>
        <p:txBody>
          <a:bodyPr vert="eaVert" wrap="none" rtlCol="0">
            <a:spAutoFit/>
          </a:bodyPr>
          <a:lstStyle/>
          <a:p>
            <a:r>
              <a:rPr lang="zh-CN" altLang="en-US" sz="1350" dirty="0">
                <a:solidFill>
                  <a:schemeClr val="bg1"/>
                </a:solidFill>
                <a:latin typeface="+mn-ea"/>
              </a:rPr>
              <a:t>专用</a:t>
            </a:r>
          </a:p>
        </p:txBody>
      </p:sp>
      <p:sp>
        <p:nvSpPr>
          <p:cNvPr id="23" name="文本框 22"/>
          <p:cNvSpPr txBox="1"/>
          <p:nvPr/>
        </p:nvSpPr>
        <p:spPr>
          <a:xfrm>
            <a:off x="431148" y="4658953"/>
            <a:ext cx="392415" cy="438582"/>
          </a:xfrm>
          <a:prstGeom prst="rect">
            <a:avLst/>
          </a:prstGeom>
          <a:noFill/>
        </p:spPr>
        <p:txBody>
          <a:bodyPr vert="eaVert" wrap="none" rtlCol="0">
            <a:spAutoFit/>
          </a:bodyPr>
          <a:lstStyle/>
          <a:p>
            <a:r>
              <a:rPr lang="zh-CN" altLang="en-US" sz="1350" dirty="0">
                <a:solidFill>
                  <a:schemeClr val="bg1"/>
                </a:solidFill>
                <a:latin typeface="+mn-ea"/>
              </a:rPr>
              <a:t>通用</a:t>
            </a:r>
          </a:p>
        </p:txBody>
      </p:sp>
      <p:grpSp>
        <p:nvGrpSpPr>
          <p:cNvPr id="22" name="组合 21"/>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2" name="文本框 31"/>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33"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22</a:t>
            </a:fld>
            <a:endParaRPr lang="zh-CN" altLang="en-US">
              <a:latin typeface="+mn-ea"/>
            </a:endParaRPr>
          </a:p>
        </p:txBody>
      </p:sp>
      <p:sp>
        <p:nvSpPr>
          <p:cNvPr id="13" name="矩形 12"/>
          <p:cNvSpPr/>
          <p:nvPr/>
        </p:nvSpPr>
        <p:spPr>
          <a:xfrm>
            <a:off x="147385" y="813354"/>
            <a:ext cx="8926567" cy="48229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4" name="文本框 13"/>
          <p:cNvSpPr txBox="1"/>
          <p:nvPr/>
        </p:nvSpPr>
        <p:spPr>
          <a:xfrm>
            <a:off x="234810" y="860335"/>
            <a:ext cx="8839142" cy="464230"/>
          </a:xfrm>
          <a:prstGeom prst="rect">
            <a:avLst/>
          </a:prstGeom>
          <a:noFill/>
        </p:spPr>
        <p:txBody>
          <a:bodyPr wrap="square" rtlCol="0">
            <a:spAutoFit/>
          </a:bodyPr>
          <a:lstStyle/>
          <a:p>
            <a:pPr>
              <a:lnSpc>
                <a:spcPts val="2850"/>
              </a:lnSpc>
            </a:pPr>
            <a:r>
              <a:rPr lang="en-US" altLang="zh-CN" sz="2000" dirty="0">
                <a:solidFill>
                  <a:schemeClr val="bg1"/>
                </a:solidFill>
                <a:latin typeface="+mn-ea"/>
              </a:rPr>
              <a:t>PaaS</a:t>
            </a:r>
            <a:r>
              <a:rPr lang="zh-CN" altLang="en-US" sz="2000" dirty="0">
                <a:solidFill>
                  <a:schemeClr val="bg1"/>
                </a:solidFill>
                <a:latin typeface="+mn-ea"/>
              </a:rPr>
              <a:t>、</a:t>
            </a:r>
            <a:r>
              <a:rPr lang="en-US" altLang="zh-CN" sz="2000" dirty="0">
                <a:solidFill>
                  <a:schemeClr val="bg1"/>
                </a:solidFill>
                <a:latin typeface="+mn-ea"/>
              </a:rPr>
              <a:t>IaaS</a:t>
            </a:r>
            <a:r>
              <a:rPr lang="zh-CN" altLang="en-US" sz="2000" dirty="0">
                <a:solidFill>
                  <a:schemeClr val="bg1"/>
                </a:solidFill>
                <a:latin typeface="+mn-ea"/>
              </a:rPr>
              <a:t>比较</a:t>
            </a:r>
          </a:p>
        </p:txBody>
      </p:sp>
      <p:pic>
        <p:nvPicPr>
          <p:cNvPr id="6" name="图片 5"/>
          <p:cNvPicPr>
            <a:picLocks noChangeAspect="1"/>
          </p:cNvPicPr>
          <p:nvPr/>
        </p:nvPicPr>
        <p:blipFill>
          <a:blip r:embed="rId2"/>
          <a:stretch>
            <a:fillRect/>
          </a:stretch>
        </p:blipFill>
        <p:spPr>
          <a:xfrm>
            <a:off x="572437" y="1393031"/>
            <a:ext cx="7926896" cy="4749519"/>
          </a:xfrm>
          <a:prstGeom prst="rect">
            <a:avLst/>
          </a:prstGeom>
        </p:spPr>
      </p:pic>
    </p:spTree>
    <p:extLst>
      <p:ext uri="{BB962C8B-B14F-4D97-AF65-F5344CB8AC3E}">
        <p14:creationId xmlns:p14="http://schemas.microsoft.com/office/powerpoint/2010/main" val="3285642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10"/>
          <p:cNvSpPr/>
          <p:nvPr/>
        </p:nvSpPr>
        <p:spPr>
          <a:xfrm>
            <a:off x="69329" y="762529"/>
            <a:ext cx="9004624" cy="6587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5" name="文本框 14"/>
          <p:cNvSpPr txBox="1"/>
          <p:nvPr/>
        </p:nvSpPr>
        <p:spPr>
          <a:xfrm>
            <a:off x="156753" y="898121"/>
            <a:ext cx="8917200" cy="432298"/>
          </a:xfrm>
          <a:prstGeom prst="rect">
            <a:avLst/>
          </a:prstGeom>
          <a:noFill/>
        </p:spPr>
        <p:txBody>
          <a:bodyPr wrap="square" rtlCol="0">
            <a:spAutoFit/>
          </a:bodyPr>
          <a:lstStyle/>
          <a:p>
            <a:pPr>
              <a:lnSpc>
                <a:spcPts val="2850"/>
              </a:lnSpc>
            </a:pPr>
            <a:r>
              <a:rPr lang="zh-CN" altLang="en-US" sz="2000" dirty="0">
                <a:solidFill>
                  <a:schemeClr val="bg1"/>
                </a:solidFill>
                <a:latin typeface="+mn-ea"/>
              </a:rPr>
              <a:t>工业界典型的云服务厂商</a:t>
            </a:r>
          </a:p>
        </p:txBody>
      </p:sp>
      <p:sp>
        <p:nvSpPr>
          <p:cNvPr id="3" name="文本框 2"/>
          <p:cNvSpPr txBox="1"/>
          <p:nvPr/>
        </p:nvSpPr>
        <p:spPr>
          <a:xfrm>
            <a:off x="431148" y="2319905"/>
            <a:ext cx="392415" cy="438582"/>
          </a:xfrm>
          <a:prstGeom prst="rect">
            <a:avLst/>
          </a:prstGeom>
          <a:noFill/>
        </p:spPr>
        <p:txBody>
          <a:bodyPr vert="eaVert" wrap="none" rtlCol="0">
            <a:spAutoFit/>
          </a:bodyPr>
          <a:lstStyle/>
          <a:p>
            <a:r>
              <a:rPr lang="zh-CN" altLang="en-US" sz="1350" dirty="0">
                <a:solidFill>
                  <a:schemeClr val="bg1"/>
                </a:solidFill>
                <a:latin typeface="+mn-ea"/>
              </a:rPr>
              <a:t>专用</a:t>
            </a:r>
          </a:p>
        </p:txBody>
      </p:sp>
      <p:sp>
        <p:nvSpPr>
          <p:cNvPr id="23" name="文本框 22"/>
          <p:cNvSpPr txBox="1"/>
          <p:nvPr/>
        </p:nvSpPr>
        <p:spPr>
          <a:xfrm>
            <a:off x="431148" y="4658953"/>
            <a:ext cx="392415" cy="438582"/>
          </a:xfrm>
          <a:prstGeom prst="rect">
            <a:avLst/>
          </a:prstGeom>
          <a:noFill/>
        </p:spPr>
        <p:txBody>
          <a:bodyPr vert="eaVert" wrap="none" rtlCol="0">
            <a:spAutoFit/>
          </a:bodyPr>
          <a:lstStyle/>
          <a:p>
            <a:r>
              <a:rPr lang="zh-CN" altLang="en-US" sz="1350" dirty="0">
                <a:solidFill>
                  <a:schemeClr val="bg1"/>
                </a:solidFill>
                <a:latin typeface="+mn-ea"/>
              </a:rPr>
              <a:t>通用</a:t>
            </a:r>
          </a:p>
        </p:txBody>
      </p:sp>
      <p:grpSp>
        <p:nvGrpSpPr>
          <p:cNvPr id="22" name="组合 21"/>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2" name="文本框 31"/>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33"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23</a:t>
            </a:fld>
            <a:endParaRPr lang="zh-CN" altLang="en-US">
              <a:latin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1192529206"/>
              </p:ext>
            </p:extLst>
          </p:nvPr>
        </p:nvGraphicFramePr>
        <p:xfrm>
          <a:off x="403361" y="1798493"/>
          <a:ext cx="8265048" cy="4147358"/>
        </p:xfrm>
        <a:graphic>
          <a:graphicData uri="http://schemas.openxmlformats.org/drawingml/2006/table">
            <a:tbl>
              <a:tblPr>
                <a:tableStyleId>{5C22544A-7EE6-4342-B048-85BDC9FD1C3A}</a:tableStyleId>
              </a:tblPr>
              <a:tblGrid>
                <a:gridCol w="1765502">
                  <a:extLst>
                    <a:ext uri="{9D8B030D-6E8A-4147-A177-3AD203B41FA5}">
                      <a16:colId xmlns:a16="http://schemas.microsoft.com/office/drawing/2014/main" val="1760607079"/>
                    </a:ext>
                  </a:extLst>
                </a:gridCol>
                <a:gridCol w="738490">
                  <a:extLst>
                    <a:ext uri="{9D8B030D-6E8A-4147-A177-3AD203B41FA5}">
                      <a16:colId xmlns:a16="http://schemas.microsoft.com/office/drawing/2014/main" val="1158154519"/>
                    </a:ext>
                  </a:extLst>
                </a:gridCol>
                <a:gridCol w="2214429">
                  <a:extLst>
                    <a:ext uri="{9D8B030D-6E8A-4147-A177-3AD203B41FA5}">
                      <a16:colId xmlns:a16="http://schemas.microsoft.com/office/drawing/2014/main" val="4092312738"/>
                    </a:ext>
                  </a:extLst>
                </a:gridCol>
                <a:gridCol w="3546627">
                  <a:extLst>
                    <a:ext uri="{9D8B030D-6E8A-4147-A177-3AD203B41FA5}">
                      <a16:colId xmlns:a16="http://schemas.microsoft.com/office/drawing/2014/main" val="3982786213"/>
                    </a:ext>
                  </a:extLst>
                </a:gridCol>
              </a:tblGrid>
              <a:tr h="0">
                <a:tc>
                  <a:txBody>
                    <a:bodyPr/>
                    <a:lstStyle/>
                    <a:p>
                      <a:pPr algn="ctr">
                        <a:spcAft>
                          <a:spcPts val="0"/>
                        </a:spcAft>
                      </a:pPr>
                      <a:r>
                        <a:rPr lang="zh-CN" sz="1400" b="1" kern="0" dirty="0">
                          <a:solidFill>
                            <a:schemeClr val="bg1"/>
                          </a:solidFill>
                          <a:effectLst/>
                          <a:latin typeface="+mn-ea"/>
                          <a:ea typeface="+mn-ea"/>
                        </a:rPr>
                        <a:t>进入者 </a:t>
                      </a:r>
                      <a:endParaRPr lang="zh-CN" sz="1400" b="1" kern="100" dirty="0">
                        <a:solidFill>
                          <a:schemeClr val="bg1"/>
                        </a:solidFill>
                        <a:effectLst/>
                        <a:latin typeface="+mn-ea"/>
                        <a:ea typeface="+mn-ea"/>
                        <a:cs typeface="Times New Roman" panose="02020603050405020304" pitchFamily="18" charset="0"/>
                      </a:endParaRPr>
                    </a:p>
                  </a:txBody>
                  <a:tcPr marL="68580" marR="68580" marT="0" marB="0">
                    <a:solidFill>
                      <a:schemeClr val="tx1"/>
                    </a:solidFill>
                  </a:tcPr>
                </a:tc>
                <a:tc>
                  <a:txBody>
                    <a:bodyPr/>
                    <a:lstStyle/>
                    <a:p>
                      <a:pPr algn="ctr">
                        <a:spcAft>
                          <a:spcPts val="0"/>
                        </a:spcAft>
                      </a:pPr>
                      <a:r>
                        <a:rPr lang="zh-CN" sz="1400" b="1" kern="0" dirty="0">
                          <a:solidFill>
                            <a:schemeClr val="bg1"/>
                          </a:solidFill>
                          <a:effectLst/>
                          <a:latin typeface="+mn-ea"/>
                          <a:ea typeface="+mn-ea"/>
                        </a:rPr>
                        <a:t>云服务 </a:t>
                      </a:r>
                      <a:endParaRPr lang="zh-CN" sz="1400" b="1" kern="100" dirty="0">
                        <a:solidFill>
                          <a:schemeClr val="bg1"/>
                        </a:solidFill>
                        <a:effectLst/>
                        <a:latin typeface="+mn-ea"/>
                        <a:ea typeface="+mn-ea"/>
                        <a:cs typeface="Times New Roman" panose="02020603050405020304" pitchFamily="18" charset="0"/>
                      </a:endParaRPr>
                    </a:p>
                  </a:txBody>
                  <a:tcPr marL="68580" marR="68580" marT="0" marB="0">
                    <a:solidFill>
                      <a:schemeClr val="tx1"/>
                    </a:solidFill>
                  </a:tcPr>
                </a:tc>
                <a:tc>
                  <a:txBody>
                    <a:bodyPr/>
                    <a:lstStyle/>
                    <a:p>
                      <a:pPr algn="ctr">
                        <a:spcAft>
                          <a:spcPts val="0"/>
                        </a:spcAft>
                      </a:pPr>
                      <a:r>
                        <a:rPr lang="zh-CN" sz="1400" b="1" kern="0" dirty="0">
                          <a:solidFill>
                            <a:schemeClr val="bg1"/>
                          </a:solidFill>
                          <a:effectLst/>
                          <a:latin typeface="+mn-ea"/>
                          <a:ea typeface="+mn-ea"/>
                        </a:rPr>
                        <a:t>代表企业 </a:t>
                      </a:r>
                      <a:endParaRPr lang="zh-CN" sz="1400" b="1" kern="100" dirty="0">
                        <a:solidFill>
                          <a:schemeClr val="bg1"/>
                        </a:solidFill>
                        <a:effectLst/>
                        <a:latin typeface="+mn-ea"/>
                        <a:ea typeface="+mn-ea"/>
                        <a:cs typeface="Times New Roman" panose="02020603050405020304" pitchFamily="18" charset="0"/>
                      </a:endParaRPr>
                    </a:p>
                  </a:txBody>
                  <a:tcPr marL="68580" marR="68580" marT="0" marB="0">
                    <a:solidFill>
                      <a:schemeClr val="tx1"/>
                    </a:solidFill>
                  </a:tcPr>
                </a:tc>
                <a:tc>
                  <a:txBody>
                    <a:bodyPr/>
                    <a:lstStyle/>
                    <a:p>
                      <a:pPr algn="ctr">
                        <a:spcAft>
                          <a:spcPts val="0"/>
                        </a:spcAft>
                      </a:pPr>
                      <a:r>
                        <a:rPr lang="zh-CN" sz="1400" b="1" kern="0" dirty="0">
                          <a:solidFill>
                            <a:schemeClr val="bg1"/>
                          </a:solidFill>
                          <a:effectLst/>
                          <a:latin typeface="+mn-ea"/>
                          <a:ea typeface="+mn-ea"/>
                        </a:rPr>
                        <a:t>进入原因 </a:t>
                      </a:r>
                      <a:endParaRPr lang="zh-CN" sz="1400" b="1" kern="100" dirty="0">
                        <a:solidFill>
                          <a:schemeClr val="bg1"/>
                        </a:solidFill>
                        <a:effectLst/>
                        <a:latin typeface="+mn-ea"/>
                        <a:ea typeface="+mn-ea"/>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3604878074"/>
                  </a:ext>
                </a:extLst>
              </a:tr>
              <a:tr h="897602">
                <a:tc>
                  <a:txBody>
                    <a:bodyPr/>
                    <a:lstStyle/>
                    <a:p>
                      <a:pPr algn="l">
                        <a:spcAft>
                          <a:spcPts val="0"/>
                        </a:spcAft>
                      </a:pPr>
                      <a:r>
                        <a:rPr lang="zh-CN" sz="1400" kern="0">
                          <a:effectLst/>
                          <a:latin typeface="+mn-ea"/>
                          <a:ea typeface="+mn-ea"/>
                        </a:rPr>
                        <a:t>托管服务器供应商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en-US" sz="1400" kern="0">
                          <a:effectLst/>
                          <a:latin typeface="+mn-ea"/>
                          <a:ea typeface="+mn-ea"/>
                        </a:rPr>
                        <a:t>IaaS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en-US" sz="1400" kern="0">
                          <a:effectLst/>
                          <a:latin typeface="+mn-ea"/>
                          <a:ea typeface="+mn-ea"/>
                        </a:rPr>
                        <a:t>Amazon</a:t>
                      </a:r>
                      <a:r>
                        <a:rPr lang="zh-CN" sz="1400" kern="0">
                          <a:effectLst/>
                          <a:latin typeface="+mn-ea"/>
                          <a:ea typeface="+mn-ea"/>
                        </a:rPr>
                        <a:t>、世纪互联、</a:t>
                      </a:r>
                      <a:r>
                        <a:rPr lang="en-US" sz="1400" kern="0">
                          <a:effectLst/>
                          <a:latin typeface="+mn-ea"/>
                          <a:ea typeface="+mn-ea"/>
                        </a:rPr>
                        <a:t>Citrix</a:t>
                      </a:r>
                      <a:r>
                        <a:rPr lang="zh-CN" sz="1400" kern="0">
                          <a:effectLst/>
                          <a:latin typeface="+mn-ea"/>
                          <a:ea typeface="+mn-ea"/>
                        </a:rPr>
                        <a:t>、</a:t>
                      </a:r>
                      <a:r>
                        <a:rPr lang="en-US" sz="1400" kern="0">
                          <a:effectLst/>
                          <a:latin typeface="+mn-ea"/>
                          <a:ea typeface="+mn-ea"/>
                        </a:rPr>
                        <a:t>Unisys</a:t>
                      </a:r>
                      <a:r>
                        <a:rPr lang="zh-CN" sz="1400" kern="0">
                          <a:effectLst/>
                          <a:latin typeface="+mn-ea"/>
                          <a:ea typeface="+mn-ea"/>
                        </a:rPr>
                        <a:t>、</a:t>
                      </a:r>
                      <a:r>
                        <a:rPr lang="en-US" sz="1400" kern="0">
                          <a:effectLst/>
                          <a:latin typeface="+mn-ea"/>
                          <a:ea typeface="+mn-ea"/>
                        </a:rPr>
                        <a:t>Rackspace</a:t>
                      </a:r>
                      <a:r>
                        <a:rPr lang="zh-CN" sz="1400" kern="0">
                          <a:effectLst/>
                          <a:latin typeface="+mn-ea"/>
                          <a:ea typeface="+mn-ea"/>
                        </a:rPr>
                        <a:t>、</a:t>
                      </a:r>
                      <a:r>
                        <a:rPr lang="en-US" sz="1400" kern="0">
                          <a:effectLst/>
                          <a:latin typeface="+mn-ea"/>
                          <a:ea typeface="+mn-ea"/>
                        </a:rPr>
                        <a:t>Savvis</a:t>
                      </a:r>
                      <a:r>
                        <a:rPr lang="zh-CN" sz="1400" kern="0">
                          <a:effectLst/>
                          <a:latin typeface="+mn-ea"/>
                          <a:ea typeface="+mn-ea"/>
                        </a:rPr>
                        <a:t>等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zh-CN" sz="1400" kern="0">
                          <a:effectLst/>
                          <a:latin typeface="+mn-ea"/>
                          <a:ea typeface="+mn-ea"/>
                        </a:rPr>
                        <a:t>虚拟化租赁市场</a:t>
                      </a:r>
                      <a:r>
                        <a:rPr lang="en-US" sz="1400" kern="0">
                          <a:effectLst/>
                          <a:latin typeface="+mn-ea"/>
                          <a:ea typeface="+mn-ea"/>
                        </a:rPr>
                        <a:t>; </a:t>
                      </a:r>
                      <a:endParaRPr lang="zh-CN" sz="1400" kern="100">
                        <a:effectLst/>
                        <a:latin typeface="+mn-ea"/>
                        <a:ea typeface="+mn-ea"/>
                      </a:endParaRPr>
                    </a:p>
                    <a:p>
                      <a:pPr algn="l">
                        <a:spcAft>
                          <a:spcPts val="0"/>
                        </a:spcAft>
                      </a:pPr>
                      <a:r>
                        <a:rPr lang="en-US" sz="1400" kern="0">
                          <a:effectLst/>
                          <a:latin typeface="+mn-ea"/>
                          <a:ea typeface="+mn-ea"/>
                        </a:rPr>
                        <a:t>Iaas</a:t>
                      </a:r>
                      <a:r>
                        <a:rPr lang="zh-CN" sz="1400" kern="0">
                          <a:effectLst/>
                          <a:latin typeface="+mn-ea"/>
                          <a:ea typeface="+mn-ea"/>
                        </a:rPr>
                        <a:t>服务降低能耗与成本 </a:t>
                      </a:r>
                      <a:endParaRPr lang="zh-CN" sz="14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271136578"/>
                  </a:ext>
                </a:extLst>
              </a:tr>
              <a:tr h="803563">
                <a:tc>
                  <a:txBody>
                    <a:bodyPr/>
                    <a:lstStyle/>
                    <a:p>
                      <a:pPr algn="l">
                        <a:spcAft>
                          <a:spcPts val="0"/>
                        </a:spcAft>
                      </a:pPr>
                      <a:r>
                        <a:rPr lang="en-US" sz="1400" kern="0" dirty="0">
                          <a:effectLst/>
                          <a:latin typeface="+mn-ea"/>
                          <a:ea typeface="+mn-ea"/>
                        </a:rPr>
                        <a:t>SaaS</a:t>
                      </a:r>
                      <a:r>
                        <a:rPr lang="zh-CN" sz="1400" kern="0" dirty="0">
                          <a:effectLst/>
                          <a:latin typeface="+mn-ea"/>
                          <a:ea typeface="+mn-ea"/>
                        </a:rPr>
                        <a:t>以及其他商务软件供应商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tc>
                  <a:txBody>
                    <a:bodyPr/>
                    <a:lstStyle/>
                    <a:p>
                      <a:pPr algn="l">
                        <a:spcAft>
                          <a:spcPts val="0"/>
                        </a:spcAft>
                      </a:pPr>
                      <a:r>
                        <a:rPr lang="en-US" sz="1400" kern="0" dirty="0">
                          <a:effectLst/>
                          <a:latin typeface="+mn-ea"/>
                          <a:ea typeface="+mn-ea"/>
                        </a:rPr>
                        <a:t>SaaS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tc>
                  <a:txBody>
                    <a:bodyPr/>
                    <a:lstStyle/>
                    <a:p>
                      <a:pPr algn="l">
                        <a:spcAft>
                          <a:spcPts val="0"/>
                        </a:spcAft>
                      </a:pPr>
                      <a:r>
                        <a:rPr lang="en-US" sz="1400" kern="0" dirty="0">
                          <a:effectLst/>
                          <a:latin typeface="+mn-ea"/>
                          <a:ea typeface="+mn-ea"/>
                        </a:rPr>
                        <a:t>Saleforce</a:t>
                      </a:r>
                      <a:r>
                        <a:rPr lang="zh-CN" sz="1400" kern="0" dirty="0">
                          <a:effectLst/>
                          <a:latin typeface="+mn-ea"/>
                          <a:ea typeface="+mn-ea"/>
                        </a:rPr>
                        <a:t>、</a:t>
                      </a:r>
                      <a:r>
                        <a:rPr lang="en-US" sz="1400" kern="0" dirty="0">
                          <a:effectLst/>
                          <a:latin typeface="+mn-ea"/>
                          <a:ea typeface="+mn-ea"/>
                        </a:rPr>
                        <a:t>Netsuit</a:t>
                      </a:r>
                      <a:r>
                        <a:rPr lang="zh-CN" sz="1400" kern="0" dirty="0">
                          <a:effectLst/>
                          <a:latin typeface="+mn-ea"/>
                          <a:ea typeface="+mn-ea"/>
                        </a:rPr>
                        <a:t>、</a:t>
                      </a:r>
                      <a:r>
                        <a:rPr lang="en-US" sz="1400" kern="0" dirty="0">
                          <a:effectLst/>
                          <a:latin typeface="+mn-ea"/>
                          <a:ea typeface="+mn-ea"/>
                        </a:rPr>
                        <a:t>Red Hat</a:t>
                      </a:r>
                      <a:r>
                        <a:rPr lang="zh-CN" sz="1400" kern="0" dirty="0">
                          <a:effectLst/>
                          <a:latin typeface="+mn-ea"/>
                          <a:ea typeface="+mn-ea"/>
                        </a:rPr>
                        <a:t>、阿里巴巴等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tc>
                  <a:txBody>
                    <a:bodyPr/>
                    <a:lstStyle/>
                    <a:p>
                      <a:pPr algn="l">
                        <a:spcAft>
                          <a:spcPts val="0"/>
                        </a:spcAft>
                      </a:pPr>
                      <a:r>
                        <a:rPr lang="zh-CN" sz="1400" kern="0" dirty="0">
                          <a:effectLst/>
                          <a:latin typeface="+mn-ea"/>
                          <a:ea typeface="+mn-ea"/>
                        </a:rPr>
                        <a:t>具有弹性的电子商务云 </a:t>
                      </a:r>
                      <a:endParaRPr lang="zh-CN" sz="1400" kern="100" dirty="0">
                        <a:effectLst/>
                        <a:latin typeface="+mn-ea"/>
                        <a:ea typeface="+mn-ea"/>
                      </a:endParaRPr>
                    </a:p>
                    <a:p>
                      <a:pPr algn="l">
                        <a:spcAft>
                          <a:spcPts val="0"/>
                        </a:spcAft>
                      </a:pPr>
                      <a:r>
                        <a:rPr lang="zh-CN" sz="1400" kern="0" dirty="0">
                          <a:effectLst/>
                          <a:latin typeface="+mn-ea"/>
                          <a:ea typeface="+mn-ea"/>
                        </a:rPr>
                        <a:t>更为丰富的用户</a:t>
                      </a:r>
                      <a:r>
                        <a:rPr lang="en-US" sz="1400" kern="0" dirty="0">
                          <a:effectLst/>
                          <a:latin typeface="+mn-ea"/>
                          <a:ea typeface="+mn-ea"/>
                        </a:rPr>
                        <a:t>SaaS</a:t>
                      </a:r>
                      <a:r>
                        <a:rPr lang="zh-CN" sz="1400" kern="0" dirty="0">
                          <a:effectLst/>
                          <a:latin typeface="+mn-ea"/>
                          <a:ea typeface="+mn-ea"/>
                        </a:rPr>
                        <a:t>服务资源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711730231"/>
                  </a:ext>
                </a:extLst>
              </a:tr>
              <a:tr h="814474">
                <a:tc>
                  <a:txBody>
                    <a:bodyPr/>
                    <a:lstStyle/>
                    <a:p>
                      <a:pPr algn="l">
                        <a:spcAft>
                          <a:spcPts val="0"/>
                        </a:spcAft>
                      </a:pPr>
                      <a:r>
                        <a:rPr lang="zh-CN" sz="1400" kern="0">
                          <a:effectLst/>
                          <a:latin typeface="+mn-ea"/>
                          <a:ea typeface="+mn-ea"/>
                        </a:rPr>
                        <a:t>综合性软硬件 </a:t>
                      </a:r>
                      <a:endParaRPr lang="zh-CN" sz="1400" kern="100">
                        <a:effectLst/>
                        <a:latin typeface="+mn-ea"/>
                        <a:ea typeface="+mn-ea"/>
                      </a:endParaRPr>
                    </a:p>
                    <a:p>
                      <a:pPr algn="l">
                        <a:spcAft>
                          <a:spcPts val="0"/>
                        </a:spcAft>
                      </a:pPr>
                      <a:r>
                        <a:rPr lang="zh-CN" sz="1400" kern="0">
                          <a:effectLst/>
                          <a:latin typeface="+mn-ea"/>
                          <a:ea typeface="+mn-ea"/>
                        </a:rPr>
                        <a:t>服务提供商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en-US" sz="1400" kern="0">
                          <a:effectLst/>
                          <a:latin typeface="+mn-ea"/>
                          <a:ea typeface="+mn-ea"/>
                        </a:rPr>
                        <a:t>IaaS </a:t>
                      </a:r>
                      <a:endParaRPr lang="zh-CN" sz="1400" kern="100">
                        <a:effectLst/>
                        <a:latin typeface="+mn-ea"/>
                        <a:ea typeface="+mn-ea"/>
                      </a:endParaRPr>
                    </a:p>
                    <a:p>
                      <a:pPr algn="l">
                        <a:spcAft>
                          <a:spcPts val="0"/>
                        </a:spcAft>
                      </a:pPr>
                      <a:r>
                        <a:rPr lang="en-US" sz="1400" kern="0">
                          <a:effectLst/>
                          <a:latin typeface="+mn-ea"/>
                          <a:ea typeface="+mn-ea"/>
                        </a:rPr>
                        <a:t>SaaS </a:t>
                      </a:r>
                      <a:endParaRPr lang="zh-CN" sz="1400" kern="100">
                        <a:effectLst/>
                        <a:latin typeface="+mn-ea"/>
                        <a:ea typeface="+mn-ea"/>
                      </a:endParaRPr>
                    </a:p>
                    <a:p>
                      <a:pPr algn="l">
                        <a:spcAft>
                          <a:spcPts val="0"/>
                        </a:spcAft>
                      </a:pPr>
                      <a:r>
                        <a:rPr lang="en-US" sz="1400" kern="0">
                          <a:effectLst/>
                          <a:latin typeface="+mn-ea"/>
                          <a:ea typeface="+mn-ea"/>
                        </a:rPr>
                        <a:t>PaaS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zh-CN" sz="1400" kern="0">
                          <a:effectLst/>
                          <a:latin typeface="+mn-ea"/>
                          <a:ea typeface="+mn-ea"/>
                        </a:rPr>
                        <a:t>微软、</a:t>
                      </a:r>
                      <a:r>
                        <a:rPr lang="en-US" sz="1400" kern="0">
                          <a:effectLst/>
                          <a:latin typeface="+mn-ea"/>
                          <a:ea typeface="+mn-ea"/>
                        </a:rPr>
                        <a:t>IBM</a:t>
                      </a:r>
                      <a:r>
                        <a:rPr lang="zh-CN" sz="1400" kern="0">
                          <a:effectLst/>
                          <a:latin typeface="+mn-ea"/>
                          <a:ea typeface="+mn-ea"/>
                        </a:rPr>
                        <a:t>、</a:t>
                      </a:r>
                      <a:r>
                        <a:rPr lang="en-US" sz="1400" kern="0">
                          <a:effectLst/>
                          <a:latin typeface="+mn-ea"/>
                          <a:ea typeface="+mn-ea"/>
                        </a:rPr>
                        <a:t>Oracle</a:t>
                      </a:r>
                      <a:r>
                        <a:rPr lang="zh-CN" sz="1400" kern="0">
                          <a:effectLst/>
                          <a:latin typeface="+mn-ea"/>
                          <a:ea typeface="+mn-ea"/>
                        </a:rPr>
                        <a:t>、</a:t>
                      </a:r>
                      <a:r>
                        <a:rPr lang="en-US" sz="1400" kern="0">
                          <a:effectLst/>
                          <a:latin typeface="+mn-ea"/>
                          <a:ea typeface="+mn-ea"/>
                        </a:rPr>
                        <a:t>HP</a:t>
                      </a:r>
                      <a:r>
                        <a:rPr lang="zh-CN" sz="1400" kern="0">
                          <a:effectLst/>
                          <a:latin typeface="+mn-ea"/>
                          <a:ea typeface="+mn-ea"/>
                        </a:rPr>
                        <a:t>、</a:t>
                      </a:r>
                      <a:r>
                        <a:rPr lang="en-US" sz="1400" kern="0">
                          <a:effectLst/>
                          <a:latin typeface="+mn-ea"/>
                          <a:ea typeface="+mn-ea"/>
                        </a:rPr>
                        <a:t>Google</a:t>
                      </a:r>
                      <a:r>
                        <a:rPr lang="zh-CN" sz="1400" kern="0">
                          <a:effectLst/>
                          <a:latin typeface="+mn-ea"/>
                          <a:ea typeface="+mn-ea"/>
                        </a:rPr>
                        <a:t>等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zh-CN" sz="1400" kern="0" dirty="0">
                          <a:effectLst/>
                          <a:latin typeface="+mn-ea"/>
                          <a:ea typeface="+mn-ea"/>
                        </a:rPr>
                        <a:t>释放剩余资源，创造额外价值；为已有产品增加更多附加值 </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796711517"/>
                  </a:ext>
                </a:extLst>
              </a:tr>
              <a:tr h="687012">
                <a:tc>
                  <a:txBody>
                    <a:bodyPr/>
                    <a:lstStyle/>
                    <a:p>
                      <a:pPr algn="l">
                        <a:spcAft>
                          <a:spcPts val="0"/>
                        </a:spcAft>
                      </a:pPr>
                      <a:r>
                        <a:rPr lang="zh-CN" sz="1400" kern="0" dirty="0">
                          <a:effectLst/>
                          <a:latin typeface="+mn-ea"/>
                          <a:ea typeface="+mn-ea"/>
                        </a:rPr>
                        <a:t>传统存储系统 </a:t>
                      </a:r>
                      <a:endParaRPr lang="zh-CN" sz="1400" kern="100" dirty="0">
                        <a:effectLst/>
                        <a:latin typeface="+mn-ea"/>
                        <a:ea typeface="+mn-ea"/>
                      </a:endParaRPr>
                    </a:p>
                    <a:p>
                      <a:pPr algn="l">
                        <a:spcAft>
                          <a:spcPts val="0"/>
                        </a:spcAft>
                      </a:pPr>
                      <a:r>
                        <a:rPr lang="zh-CN" sz="1400" kern="0" dirty="0">
                          <a:effectLst/>
                          <a:latin typeface="+mn-ea"/>
                          <a:ea typeface="+mn-ea"/>
                        </a:rPr>
                        <a:t>产品供应商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tc>
                  <a:txBody>
                    <a:bodyPr/>
                    <a:lstStyle/>
                    <a:p>
                      <a:pPr algn="l">
                        <a:spcAft>
                          <a:spcPts val="0"/>
                        </a:spcAft>
                      </a:pPr>
                      <a:r>
                        <a:rPr lang="en-US" sz="1400" kern="0" dirty="0">
                          <a:effectLst/>
                          <a:latin typeface="+mn-ea"/>
                          <a:ea typeface="+mn-ea"/>
                        </a:rPr>
                        <a:t>IaaS </a:t>
                      </a:r>
                      <a:endParaRPr lang="zh-CN" sz="1400" kern="100" dirty="0">
                        <a:effectLst/>
                        <a:latin typeface="+mn-ea"/>
                        <a:ea typeface="+mn-ea"/>
                      </a:endParaRPr>
                    </a:p>
                    <a:p>
                      <a:pPr algn="l">
                        <a:spcAft>
                          <a:spcPts val="0"/>
                        </a:spcAft>
                      </a:pPr>
                      <a:r>
                        <a:rPr lang="en-US" sz="1400" kern="0" dirty="0">
                          <a:effectLst/>
                          <a:latin typeface="+mn-ea"/>
                          <a:ea typeface="+mn-ea"/>
                        </a:rPr>
                        <a:t>PaaS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tc>
                  <a:txBody>
                    <a:bodyPr/>
                    <a:lstStyle/>
                    <a:p>
                      <a:pPr algn="l">
                        <a:spcAft>
                          <a:spcPts val="0"/>
                        </a:spcAft>
                      </a:pPr>
                      <a:r>
                        <a:rPr lang="zh-CN" sz="1400" kern="0" dirty="0">
                          <a:effectLst/>
                          <a:latin typeface="+mn-ea"/>
                          <a:ea typeface="+mn-ea"/>
                        </a:rPr>
                        <a:t>中国移动、中国电信、思科、</a:t>
                      </a:r>
                      <a:r>
                        <a:rPr lang="en-US" sz="1400" kern="0" dirty="0" err="1">
                          <a:effectLst/>
                          <a:latin typeface="+mn-ea"/>
                          <a:ea typeface="+mn-ea"/>
                        </a:rPr>
                        <a:t>Zimory</a:t>
                      </a:r>
                      <a:r>
                        <a:rPr lang="zh-CN" sz="1400" kern="0" dirty="0">
                          <a:effectLst/>
                          <a:latin typeface="+mn-ea"/>
                          <a:ea typeface="+mn-ea"/>
                        </a:rPr>
                        <a:t>等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tc>
                  <a:txBody>
                    <a:bodyPr/>
                    <a:lstStyle/>
                    <a:p>
                      <a:pPr algn="l">
                        <a:spcAft>
                          <a:spcPts val="0"/>
                        </a:spcAft>
                      </a:pPr>
                      <a:r>
                        <a:rPr lang="zh-CN" sz="1400" kern="0" dirty="0">
                          <a:effectLst/>
                          <a:latin typeface="+mn-ea"/>
                          <a:ea typeface="+mn-ea"/>
                        </a:rPr>
                        <a:t>上述三大类型企业对其市场份额的侵占； </a:t>
                      </a:r>
                      <a:endParaRPr lang="zh-CN" sz="1400" kern="100" dirty="0">
                        <a:effectLst/>
                        <a:latin typeface="+mn-ea"/>
                        <a:ea typeface="+mn-ea"/>
                      </a:endParaRPr>
                    </a:p>
                    <a:p>
                      <a:pPr algn="l">
                        <a:spcAft>
                          <a:spcPts val="0"/>
                        </a:spcAft>
                      </a:pPr>
                      <a:r>
                        <a:rPr lang="zh-CN" sz="1400" kern="0" dirty="0">
                          <a:effectLst/>
                          <a:latin typeface="+mn-ea"/>
                          <a:ea typeface="+mn-ea"/>
                        </a:rPr>
                        <a:t>分布式存储的技术瓶颈 </a:t>
                      </a:r>
                      <a:endParaRPr lang="zh-CN" sz="1400" kern="100" dirty="0">
                        <a:effectLst/>
                        <a:latin typeface="+mn-ea"/>
                        <a:ea typeface="+mn-ea"/>
                        <a:cs typeface="Times New Roman" panose="02020603050405020304" pitchFamily="18" charset="0"/>
                      </a:endParaRPr>
                    </a:p>
                  </a:txBody>
                  <a:tcPr marL="68580" marR="68580" marT="0" marB="0">
                    <a:solidFill>
                      <a:schemeClr val="accent3"/>
                    </a:solidFill>
                  </a:tcPr>
                </a:tc>
                <a:extLst>
                  <a:ext uri="{0D108BD9-81ED-4DB2-BD59-A6C34878D82A}">
                    <a16:rowId xmlns:a16="http://schemas.microsoft.com/office/drawing/2014/main" val="3813639034"/>
                  </a:ext>
                </a:extLst>
              </a:tr>
              <a:tr h="731347">
                <a:tc>
                  <a:txBody>
                    <a:bodyPr/>
                    <a:lstStyle/>
                    <a:p>
                      <a:pPr algn="l">
                        <a:spcAft>
                          <a:spcPts val="0"/>
                        </a:spcAft>
                      </a:pPr>
                      <a:r>
                        <a:rPr lang="zh-CN" sz="1400" kern="0">
                          <a:effectLst/>
                          <a:latin typeface="+mn-ea"/>
                          <a:ea typeface="+mn-ea"/>
                        </a:rPr>
                        <a:t>网络通信供应商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en-US" sz="1400" kern="0">
                          <a:effectLst/>
                          <a:latin typeface="+mn-ea"/>
                          <a:ea typeface="+mn-ea"/>
                        </a:rPr>
                        <a:t>IaaS </a:t>
                      </a:r>
                      <a:endParaRPr lang="zh-CN" sz="1400" kern="100">
                        <a:effectLst/>
                        <a:latin typeface="+mn-ea"/>
                        <a:ea typeface="+mn-ea"/>
                      </a:endParaRPr>
                    </a:p>
                    <a:p>
                      <a:pPr algn="l">
                        <a:spcAft>
                          <a:spcPts val="0"/>
                        </a:spcAft>
                      </a:pPr>
                      <a:r>
                        <a:rPr lang="en-US" sz="1400" kern="0">
                          <a:effectLst/>
                          <a:latin typeface="+mn-ea"/>
                          <a:ea typeface="+mn-ea"/>
                        </a:rPr>
                        <a:t>PaaS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en-US" sz="1400" kern="0">
                          <a:effectLst/>
                          <a:latin typeface="+mn-ea"/>
                          <a:ea typeface="+mn-ea"/>
                        </a:rPr>
                        <a:t>EMC</a:t>
                      </a:r>
                      <a:r>
                        <a:rPr lang="zh-CN" sz="1400" kern="0">
                          <a:effectLst/>
                          <a:latin typeface="+mn-ea"/>
                          <a:ea typeface="+mn-ea"/>
                        </a:rPr>
                        <a:t>、华为、赛门铁克等 </a:t>
                      </a:r>
                      <a:endParaRPr lang="zh-CN" sz="1400" kern="100">
                        <a:effectLst/>
                        <a:latin typeface="+mn-ea"/>
                        <a:ea typeface="+mn-ea"/>
                        <a:cs typeface="Times New Roman" panose="02020603050405020304" pitchFamily="18" charset="0"/>
                      </a:endParaRPr>
                    </a:p>
                  </a:txBody>
                  <a:tcPr marL="68580" marR="68580" marT="0" marB="0"/>
                </a:tc>
                <a:tc>
                  <a:txBody>
                    <a:bodyPr/>
                    <a:lstStyle/>
                    <a:p>
                      <a:pPr algn="l">
                        <a:spcAft>
                          <a:spcPts val="0"/>
                        </a:spcAft>
                      </a:pPr>
                      <a:r>
                        <a:rPr lang="zh-CN" sz="1400" kern="0" dirty="0">
                          <a:effectLst/>
                          <a:latin typeface="+mn-ea"/>
                          <a:ea typeface="+mn-ea"/>
                        </a:rPr>
                        <a:t>拓展业务需求，发挥自身强大服务器供应和网络管道优势 </a:t>
                      </a:r>
                      <a:endParaRPr lang="zh-CN" sz="14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15031360"/>
                  </a:ext>
                </a:extLst>
              </a:tr>
            </a:tbl>
          </a:graphicData>
        </a:graphic>
      </p:graphicFrame>
    </p:spTree>
    <p:extLst>
      <p:ext uri="{BB962C8B-B14F-4D97-AF65-F5344CB8AC3E}">
        <p14:creationId xmlns:p14="http://schemas.microsoft.com/office/powerpoint/2010/main" val="107430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2" name="圆角矩形 1"/>
          <p:cNvSpPr/>
          <p:nvPr/>
        </p:nvSpPr>
        <p:spPr>
          <a:xfrm>
            <a:off x="3508261" y="1618465"/>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pic>
        <p:nvPicPr>
          <p:cNvPr id="3" name="图片 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p:spPr>
      </p:pic>
      <p:sp>
        <p:nvSpPr>
          <p:cNvPr id="4" name="文本框 3"/>
          <p:cNvSpPr txBox="1"/>
          <p:nvPr/>
        </p:nvSpPr>
        <p:spPr>
          <a:xfrm>
            <a:off x="1508089" y="1507389"/>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mn-ea"/>
              </a:rPr>
              <a:t>目</a:t>
            </a:r>
            <a:endParaRPr lang="en-US" altLang="zh-CN" sz="5400" b="1" dirty="0">
              <a:solidFill>
                <a:schemeClr val="bg1"/>
              </a:solidFill>
              <a:effectLst>
                <a:outerShdw blurRad="50800" dist="38100" dir="2700000" algn="tl" rotWithShape="0">
                  <a:prstClr val="black">
                    <a:alpha val="40000"/>
                  </a:prstClr>
                </a:outerShdw>
              </a:effectLst>
              <a:latin typeface="+mn-ea"/>
            </a:endParaRPr>
          </a:p>
          <a:p>
            <a:r>
              <a:rPr lang="zh-CN" altLang="en-US" sz="5400" b="1" dirty="0">
                <a:solidFill>
                  <a:schemeClr val="bg1"/>
                </a:solidFill>
                <a:effectLst>
                  <a:outerShdw blurRad="50800" dist="38100" dir="2700000" algn="tl" rotWithShape="0">
                    <a:prstClr val="black">
                      <a:alpha val="40000"/>
                    </a:prstClr>
                  </a:outerShdw>
                </a:effectLst>
                <a:latin typeface="+mn-ea"/>
              </a:rPr>
              <a:t>录</a:t>
            </a:r>
            <a:r>
              <a:rPr lang="en-US" altLang="zh-CN" sz="5400" b="1" dirty="0">
                <a:solidFill>
                  <a:schemeClr val="bg1"/>
                </a:solidFill>
                <a:effectLst>
                  <a:outerShdw blurRad="50800" dist="38100" dir="2700000" algn="tl" rotWithShape="0">
                    <a:prstClr val="black">
                      <a:alpha val="40000"/>
                    </a:prstClr>
                  </a:outerShdw>
                </a:effectLst>
                <a:latin typeface="+mn-ea"/>
              </a:rPr>
              <a:t> </a:t>
            </a:r>
            <a:endParaRPr lang="zh-CN" altLang="en-US" sz="5400" b="1" dirty="0">
              <a:solidFill>
                <a:schemeClr val="bg1"/>
              </a:solidFill>
              <a:effectLst>
                <a:outerShdw blurRad="50800" dist="38100" dir="2700000" algn="tl" rotWithShape="0">
                  <a:prstClr val="black">
                    <a:alpha val="40000"/>
                  </a:prstClr>
                </a:outerShdw>
              </a:effectLst>
              <a:latin typeface="+mn-ea"/>
            </a:endParaRPr>
          </a:p>
        </p:txBody>
      </p:sp>
      <p:sp>
        <p:nvSpPr>
          <p:cNvPr id="41" name="圆角矩形 40"/>
          <p:cNvSpPr/>
          <p:nvPr/>
        </p:nvSpPr>
        <p:spPr>
          <a:xfrm>
            <a:off x="3508261" y="24458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2" name="圆角矩形 41"/>
          <p:cNvSpPr/>
          <p:nvPr/>
        </p:nvSpPr>
        <p:spPr>
          <a:xfrm>
            <a:off x="3508261" y="327316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3" name="圆角矩形 42"/>
          <p:cNvSpPr/>
          <p:nvPr/>
        </p:nvSpPr>
        <p:spPr>
          <a:xfrm>
            <a:off x="3508261" y="41005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4" name="圆角矩形 43"/>
          <p:cNvSpPr/>
          <p:nvPr/>
        </p:nvSpPr>
        <p:spPr>
          <a:xfrm>
            <a:off x="3508261" y="49278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 name="矩形 4"/>
          <p:cNvSpPr/>
          <p:nvPr/>
        </p:nvSpPr>
        <p:spPr>
          <a:xfrm>
            <a:off x="4129250" y="1698222"/>
            <a:ext cx="1675459" cy="415498"/>
          </a:xfrm>
          <a:prstGeom prst="rect">
            <a:avLst/>
          </a:prstGeom>
        </p:spPr>
        <p:txBody>
          <a:bodyPr wrap="none">
            <a:spAutoFit/>
          </a:bodyPr>
          <a:lstStyle/>
          <a:p>
            <a:r>
              <a:rPr lang="zh-CN" altLang="en-US" sz="2100" spc="225" dirty="0">
                <a:solidFill>
                  <a:srgbClr val="404040"/>
                </a:solidFill>
                <a:latin typeface="+mn-ea"/>
              </a:rPr>
              <a:t>大数据时代</a:t>
            </a:r>
          </a:p>
        </p:txBody>
      </p:sp>
      <p:sp>
        <p:nvSpPr>
          <p:cNvPr id="46" name="Freeform 172"/>
          <p:cNvSpPr>
            <a:spLocks noEditPoints="1"/>
          </p:cNvSpPr>
          <p:nvPr/>
        </p:nvSpPr>
        <p:spPr bwMode="auto">
          <a:xfrm>
            <a:off x="3719856" y="175386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63" name="矩形 62"/>
          <p:cNvSpPr/>
          <p:nvPr/>
        </p:nvSpPr>
        <p:spPr>
          <a:xfrm>
            <a:off x="4127777" y="2547763"/>
            <a:ext cx="3506088" cy="415498"/>
          </a:xfrm>
          <a:prstGeom prst="rect">
            <a:avLst/>
          </a:prstGeom>
        </p:spPr>
        <p:txBody>
          <a:bodyPr wrap="none">
            <a:spAutoFit/>
          </a:bodyPr>
          <a:lstStyle/>
          <a:p>
            <a:r>
              <a:rPr lang="zh-CN" altLang="en-US" sz="2100" spc="225" dirty="0">
                <a:solidFill>
                  <a:srgbClr val="404040"/>
                </a:solidFill>
                <a:latin typeface="+mn-ea"/>
              </a:rPr>
              <a:t>云计算</a:t>
            </a:r>
            <a:r>
              <a:rPr lang="en-US" altLang="zh-CN" sz="2100" spc="225" dirty="0">
                <a:solidFill>
                  <a:srgbClr val="404040"/>
                </a:solidFill>
                <a:latin typeface="+mn-ea"/>
              </a:rPr>
              <a:t>——</a:t>
            </a:r>
            <a:r>
              <a:rPr lang="zh-CN" altLang="en-US" sz="2100" spc="225" dirty="0">
                <a:solidFill>
                  <a:srgbClr val="404040"/>
                </a:solidFill>
                <a:latin typeface="+mn-ea"/>
              </a:rPr>
              <a:t>大数据的计算</a:t>
            </a:r>
          </a:p>
        </p:txBody>
      </p:sp>
      <p:sp>
        <p:nvSpPr>
          <p:cNvPr id="64" name="矩形 63"/>
          <p:cNvSpPr/>
          <p:nvPr/>
        </p:nvSpPr>
        <p:spPr>
          <a:xfrm>
            <a:off x="4127777" y="3342447"/>
            <a:ext cx="2271776" cy="415498"/>
          </a:xfrm>
          <a:prstGeom prst="rect">
            <a:avLst/>
          </a:prstGeom>
        </p:spPr>
        <p:txBody>
          <a:bodyPr wrap="none">
            <a:spAutoFit/>
          </a:bodyPr>
          <a:lstStyle/>
          <a:p>
            <a:r>
              <a:rPr lang="zh-CN" altLang="en-US" sz="2100" spc="225" dirty="0">
                <a:solidFill>
                  <a:schemeClr val="bg1"/>
                </a:solidFill>
                <a:latin typeface="+mn-ea"/>
              </a:rPr>
              <a:t>云计算发展现状</a:t>
            </a:r>
          </a:p>
        </p:txBody>
      </p:sp>
      <p:sp>
        <p:nvSpPr>
          <p:cNvPr id="65" name="矩形 64"/>
          <p:cNvSpPr/>
          <p:nvPr/>
        </p:nvSpPr>
        <p:spPr>
          <a:xfrm>
            <a:off x="4127777" y="4207197"/>
            <a:ext cx="2271776"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云计算实现机制</a:t>
            </a:r>
          </a:p>
        </p:txBody>
      </p:sp>
      <p:sp>
        <p:nvSpPr>
          <p:cNvPr id="71" name="矩形 70"/>
          <p:cNvSpPr/>
          <p:nvPr/>
        </p:nvSpPr>
        <p:spPr>
          <a:xfrm>
            <a:off x="4127777" y="5024423"/>
            <a:ext cx="3464410"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云计算压倒性的成本优势</a:t>
            </a:r>
          </a:p>
        </p:txBody>
      </p:sp>
      <p:sp>
        <p:nvSpPr>
          <p:cNvPr id="76" name="Freeform 173"/>
          <p:cNvSpPr>
            <a:spLocks noEditPoints="1"/>
          </p:cNvSpPr>
          <p:nvPr/>
        </p:nvSpPr>
        <p:spPr bwMode="auto">
          <a:xfrm>
            <a:off x="3719856" y="26364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7" name="Freeform 110"/>
          <p:cNvSpPr>
            <a:spLocks noEditPoints="1"/>
          </p:cNvSpPr>
          <p:nvPr/>
        </p:nvSpPr>
        <p:spPr bwMode="auto">
          <a:xfrm>
            <a:off x="3717851" y="34146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8" name="Freeform 136"/>
          <p:cNvSpPr>
            <a:spLocks noEditPoints="1"/>
          </p:cNvSpPr>
          <p:nvPr/>
        </p:nvSpPr>
        <p:spPr bwMode="auto">
          <a:xfrm>
            <a:off x="3737697" y="425332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9" name="Freeform 332"/>
          <p:cNvSpPr>
            <a:spLocks noEditPoints="1"/>
          </p:cNvSpPr>
          <p:nvPr/>
        </p:nvSpPr>
        <p:spPr bwMode="auto">
          <a:xfrm>
            <a:off x="3726033" y="507972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Tree>
    <p:extLst>
      <p:ext uri="{BB962C8B-B14F-4D97-AF65-F5344CB8AC3E}">
        <p14:creationId xmlns:p14="http://schemas.microsoft.com/office/powerpoint/2010/main" val="176274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
          </p:nvPr>
        </p:nvSpPr>
        <p:spPr/>
        <p:txBody>
          <a:bodyPr/>
          <a:lstStyle/>
          <a:p>
            <a:fld id="{CF730C6D-5BB4-4F63-9D16-9EBF769D35DB}" type="slidenum">
              <a:rPr lang="zh-CN" altLang="en-US" smtClean="0">
                <a:latin typeface="+mn-ea"/>
              </a:rPr>
              <a:pPr/>
              <a:t>25</a:t>
            </a:fld>
            <a:endParaRPr lang="zh-CN" altLang="en-US" dirty="0">
              <a:latin typeface="+mn-ea"/>
            </a:endParaRPr>
          </a:p>
        </p:txBody>
      </p:sp>
      <p:pic>
        <p:nvPicPr>
          <p:cNvPr id="7" name="图片 6"/>
          <p:cNvPicPr>
            <a:picLocks noChangeAspect="1"/>
          </p:cNvPicPr>
          <p:nvPr/>
        </p:nvPicPr>
        <p:blipFill rotWithShape="1">
          <a:blip r:embed="rId3"/>
          <a:srcRect t="17588" b="11879"/>
          <a:stretch/>
        </p:blipFill>
        <p:spPr>
          <a:xfrm>
            <a:off x="3252651" y="1865715"/>
            <a:ext cx="2516008" cy="804192"/>
          </a:xfrm>
          <a:prstGeom prst="rect">
            <a:avLst/>
          </a:prstGeom>
        </p:spPr>
      </p:pic>
      <p:pic>
        <p:nvPicPr>
          <p:cNvPr id="8" name="图片 7"/>
          <p:cNvPicPr>
            <a:picLocks noChangeAspect="1"/>
          </p:cNvPicPr>
          <p:nvPr/>
        </p:nvPicPr>
        <p:blipFill>
          <a:blip r:embed="rId4"/>
          <a:stretch>
            <a:fillRect/>
          </a:stretch>
        </p:blipFill>
        <p:spPr>
          <a:xfrm>
            <a:off x="5981700" y="1865715"/>
            <a:ext cx="2794000" cy="734831"/>
          </a:xfrm>
          <a:prstGeom prst="rect">
            <a:avLst/>
          </a:prstGeom>
        </p:spPr>
      </p:pic>
      <p:sp>
        <p:nvSpPr>
          <p:cNvPr id="11" name="矩形 10"/>
          <p:cNvSpPr/>
          <p:nvPr/>
        </p:nvSpPr>
        <p:spPr>
          <a:xfrm>
            <a:off x="278606" y="5704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9" name="矩形 18"/>
          <p:cNvSpPr/>
          <p:nvPr/>
        </p:nvSpPr>
        <p:spPr>
          <a:xfrm>
            <a:off x="5981700" y="27809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1" name="矩形 20"/>
          <p:cNvSpPr/>
          <p:nvPr/>
        </p:nvSpPr>
        <p:spPr>
          <a:xfrm>
            <a:off x="5981700"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矩形 25"/>
          <p:cNvSpPr/>
          <p:nvPr/>
        </p:nvSpPr>
        <p:spPr>
          <a:xfrm>
            <a:off x="6018264" y="3084740"/>
            <a:ext cx="2603572" cy="2031325"/>
          </a:xfrm>
          <a:prstGeom prst="rect">
            <a:avLst/>
          </a:prstGeom>
        </p:spPr>
        <p:txBody>
          <a:bodyPr wrap="square">
            <a:spAutoFit/>
          </a:bodyPr>
          <a:lstStyle/>
          <a:p>
            <a:pPr algn="ctr">
              <a:lnSpc>
                <a:spcPct val="150000"/>
              </a:lnSpc>
            </a:pPr>
            <a:r>
              <a:rPr lang="zh-CN" altLang="en-US" sz="2100" spc="225" dirty="0">
                <a:solidFill>
                  <a:schemeClr val="bg1"/>
                </a:solidFill>
                <a:latin typeface="+mn-ea"/>
              </a:rPr>
              <a:t>微软紧跟云计算步伐，推出了</a:t>
            </a:r>
            <a:r>
              <a:rPr lang="en-US" altLang="zh-CN" sz="2100" spc="225" dirty="0">
                <a:solidFill>
                  <a:schemeClr val="bg1"/>
                </a:solidFill>
                <a:latin typeface="+mn-ea"/>
              </a:rPr>
              <a:t>Windows Azure</a:t>
            </a:r>
            <a:r>
              <a:rPr lang="zh-CN" altLang="en-US" sz="2100" spc="225" dirty="0">
                <a:solidFill>
                  <a:schemeClr val="bg1"/>
                </a:solidFill>
                <a:latin typeface="+mn-ea"/>
              </a:rPr>
              <a:t>操作系统</a:t>
            </a:r>
          </a:p>
        </p:txBody>
      </p:sp>
      <p:sp>
        <p:nvSpPr>
          <p:cNvPr id="27" name="矩形 26"/>
          <p:cNvSpPr/>
          <p:nvPr/>
        </p:nvSpPr>
        <p:spPr>
          <a:xfrm>
            <a:off x="2870606" y="677603"/>
            <a:ext cx="2954655" cy="461665"/>
          </a:xfrm>
          <a:prstGeom prst="rect">
            <a:avLst/>
          </a:prstGeom>
        </p:spPr>
        <p:txBody>
          <a:bodyPr wrap="none">
            <a:spAutoFit/>
          </a:bodyPr>
          <a:lstStyle/>
          <a:p>
            <a:r>
              <a:rPr lang="zh-CN" altLang="en-US" sz="2400" dirty="0">
                <a:solidFill>
                  <a:schemeClr val="bg1"/>
                </a:solidFill>
                <a:latin typeface="+mn-ea"/>
              </a:rPr>
              <a:t>国外云计算的先行者</a:t>
            </a:r>
          </a:p>
        </p:txBody>
      </p:sp>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722" y="1899797"/>
            <a:ext cx="2217566" cy="807828"/>
          </a:xfrm>
          <a:prstGeom prst="rect">
            <a:avLst/>
          </a:prstGeom>
        </p:spPr>
      </p:pic>
      <p:sp>
        <p:nvSpPr>
          <p:cNvPr id="30" name="矩形 29"/>
          <p:cNvSpPr/>
          <p:nvPr/>
        </p:nvSpPr>
        <p:spPr>
          <a:xfrm>
            <a:off x="279400" y="27809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矩形 30"/>
          <p:cNvSpPr/>
          <p:nvPr/>
        </p:nvSpPr>
        <p:spPr>
          <a:xfrm>
            <a:off x="279400"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2" name="矩形 31"/>
          <p:cNvSpPr/>
          <p:nvPr/>
        </p:nvSpPr>
        <p:spPr>
          <a:xfrm>
            <a:off x="373306" y="3098590"/>
            <a:ext cx="2488888" cy="2031325"/>
          </a:xfrm>
          <a:prstGeom prst="rect">
            <a:avLst/>
          </a:prstGeom>
        </p:spPr>
        <p:txBody>
          <a:bodyPr wrap="square">
            <a:spAutoFit/>
          </a:bodyPr>
          <a:lstStyle/>
          <a:p>
            <a:pPr algn="ctr">
              <a:lnSpc>
                <a:spcPct val="150000"/>
              </a:lnSpc>
            </a:pPr>
            <a:r>
              <a:rPr lang="zh-CN" altLang="en-US" sz="2100" spc="225" dirty="0">
                <a:solidFill>
                  <a:schemeClr val="bg1"/>
                </a:solidFill>
                <a:latin typeface="+mn-ea"/>
              </a:rPr>
              <a:t>亚马逊的云计算称为</a:t>
            </a:r>
            <a:r>
              <a:rPr lang="en-US" altLang="zh-CN" sz="2100" spc="225" dirty="0">
                <a:solidFill>
                  <a:schemeClr val="bg1"/>
                </a:solidFill>
                <a:latin typeface="+mn-ea"/>
              </a:rPr>
              <a:t>Amazon Web Services</a:t>
            </a:r>
            <a:r>
              <a:rPr lang="zh-CN" altLang="en-US" sz="2100" spc="225" dirty="0">
                <a:solidFill>
                  <a:schemeClr val="bg1"/>
                </a:solidFill>
                <a:latin typeface="+mn-ea"/>
              </a:rPr>
              <a:t>（</a:t>
            </a:r>
            <a:r>
              <a:rPr lang="en-US" altLang="zh-CN" sz="2100" spc="225" dirty="0">
                <a:solidFill>
                  <a:schemeClr val="bg1"/>
                </a:solidFill>
                <a:latin typeface="+mn-ea"/>
              </a:rPr>
              <a:t>AWS</a:t>
            </a:r>
            <a:r>
              <a:rPr lang="zh-CN" altLang="en-US" sz="2100" spc="225" dirty="0">
                <a:solidFill>
                  <a:schemeClr val="bg1"/>
                </a:solidFill>
                <a:latin typeface="+mn-ea"/>
              </a:rPr>
              <a:t>）</a:t>
            </a:r>
          </a:p>
        </p:txBody>
      </p:sp>
      <p:sp>
        <p:nvSpPr>
          <p:cNvPr id="34" name="矩形 33"/>
          <p:cNvSpPr/>
          <p:nvPr/>
        </p:nvSpPr>
        <p:spPr>
          <a:xfrm>
            <a:off x="3117188" y="2780999"/>
            <a:ext cx="2676700" cy="26522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5" name="矩形 34"/>
          <p:cNvSpPr/>
          <p:nvPr/>
        </p:nvSpPr>
        <p:spPr>
          <a:xfrm>
            <a:off x="3117188"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6" name="矩形 35"/>
          <p:cNvSpPr/>
          <p:nvPr/>
        </p:nvSpPr>
        <p:spPr>
          <a:xfrm>
            <a:off x="3221278" y="3098590"/>
            <a:ext cx="2572610" cy="1061829"/>
          </a:xfrm>
          <a:prstGeom prst="rect">
            <a:avLst/>
          </a:prstGeom>
        </p:spPr>
        <p:txBody>
          <a:bodyPr wrap="square">
            <a:spAutoFit/>
          </a:bodyPr>
          <a:lstStyle/>
          <a:p>
            <a:pPr algn="ctr">
              <a:lnSpc>
                <a:spcPct val="150000"/>
              </a:lnSpc>
            </a:pPr>
            <a:r>
              <a:rPr lang="zh-CN" altLang="en-US" sz="2100" spc="225" dirty="0">
                <a:solidFill>
                  <a:schemeClr val="bg1"/>
                </a:solidFill>
                <a:latin typeface="+mn-ea"/>
              </a:rPr>
              <a:t>谷歌是最大的云计算技术的使用者</a:t>
            </a:r>
          </a:p>
        </p:txBody>
      </p:sp>
    </p:spTree>
    <p:extLst>
      <p:ext uri="{BB962C8B-B14F-4D97-AF65-F5344CB8AC3E}">
        <p14:creationId xmlns:p14="http://schemas.microsoft.com/office/powerpoint/2010/main" val="3230628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08598"/>
            <a:ext cx="2895600" cy="1054826"/>
          </a:xfrm>
          <a:prstGeom prst="rect">
            <a:avLst/>
          </a:prstGeom>
        </p:spPr>
      </p:pic>
      <p:sp>
        <p:nvSpPr>
          <p:cNvPr id="2" name="矩形 1"/>
          <p:cNvSpPr/>
          <p:nvPr/>
        </p:nvSpPr>
        <p:spPr>
          <a:xfrm>
            <a:off x="1012371" y="2341769"/>
            <a:ext cx="7674429" cy="646331"/>
          </a:xfrm>
          <a:prstGeom prst="rect">
            <a:avLst/>
          </a:prstGeom>
          <a:noFill/>
        </p:spPr>
        <p:txBody>
          <a:bodyPr wrap="square" rtlCol="0">
            <a:spAutoFit/>
          </a:bodyPr>
          <a:lstStyle/>
          <a:p>
            <a:r>
              <a:rPr lang="zh-CN" altLang="zh-CN" dirty="0">
                <a:solidFill>
                  <a:schemeClr val="tx1">
                    <a:lumMod val="50000"/>
                    <a:lumOff val="50000"/>
                  </a:schemeClr>
                </a:solidFill>
                <a:latin typeface="+mn-ea"/>
              </a:rPr>
              <a:t>率先在全球提供了弹性计算云</a:t>
            </a:r>
            <a:r>
              <a:rPr lang="en-US" altLang="zh-CN" dirty="0">
                <a:solidFill>
                  <a:schemeClr val="tx1">
                    <a:lumMod val="50000"/>
                    <a:lumOff val="50000"/>
                  </a:schemeClr>
                </a:solidFill>
                <a:latin typeface="+mn-ea"/>
              </a:rPr>
              <a:t>EC2</a:t>
            </a:r>
            <a:r>
              <a:rPr lang="zh-CN" altLang="zh-CN" dirty="0">
                <a:solidFill>
                  <a:schemeClr val="tx1">
                    <a:lumMod val="50000"/>
                    <a:lumOff val="50000"/>
                  </a:schemeClr>
                </a:solidFill>
                <a:latin typeface="+mn-ea"/>
              </a:rPr>
              <a:t>（</a:t>
            </a:r>
            <a:r>
              <a:rPr lang="en-US" altLang="zh-CN" dirty="0">
                <a:solidFill>
                  <a:schemeClr val="tx1">
                    <a:lumMod val="50000"/>
                    <a:lumOff val="50000"/>
                  </a:schemeClr>
                </a:solidFill>
                <a:latin typeface="+mn-ea"/>
              </a:rPr>
              <a:t>Elastic Computing Cloud</a:t>
            </a:r>
            <a:r>
              <a:rPr lang="zh-CN" altLang="zh-CN" dirty="0">
                <a:solidFill>
                  <a:schemeClr val="tx1">
                    <a:lumMod val="50000"/>
                    <a:lumOff val="50000"/>
                  </a:schemeClr>
                </a:solidFill>
                <a:latin typeface="+mn-ea"/>
              </a:rPr>
              <a:t>）和简单存储服务</a:t>
            </a:r>
            <a:r>
              <a:rPr lang="en-US" altLang="zh-CN" dirty="0">
                <a:solidFill>
                  <a:schemeClr val="tx1">
                    <a:lumMod val="50000"/>
                    <a:lumOff val="50000"/>
                  </a:schemeClr>
                </a:solidFill>
                <a:latin typeface="+mn-ea"/>
              </a:rPr>
              <a:t>S3</a:t>
            </a:r>
            <a:r>
              <a:rPr lang="zh-CN" altLang="zh-CN" dirty="0">
                <a:solidFill>
                  <a:schemeClr val="tx1">
                    <a:lumMod val="50000"/>
                    <a:lumOff val="50000"/>
                  </a:schemeClr>
                </a:solidFill>
                <a:latin typeface="+mn-ea"/>
              </a:rPr>
              <a:t>（</a:t>
            </a:r>
            <a:r>
              <a:rPr lang="en-US" altLang="zh-CN" dirty="0">
                <a:solidFill>
                  <a:schemeClr val="tx1">
                    <a:lumMod val="50000"/>
                    <a:lumOff val="50000"/>
                  </a:schemeClr>
                </a:solidFill>
                <a:latin typeface="+mn-ea"/>
              </a:rPr>
              <a:t>Simple Storage Service</a:t>
            </a:r>
            <a:r>
              <a:rPr lang="zh-CN" altLang="zh-CN" dirty="0">
                <a:solidFill>
                  <a:schemeClr val="tx1">
                    <a:lumMod val="50000"/>
                    <a:lumOff val="50000"/>
                  </a:schemeClr>
                </a:solidFill>
                <a:latin typeface="+mn-ea"/>
              </a:rPr>
              <a:t>），为企业提供计算和存储服务。</a:t>
            </a:r>
            <a:endParaRPr lang="zh-CN" altLang="en-US" dirty="0">
              <a:solidFill>
                <a:schemeClr val="tx1">
                  <a:lumMod val="50000"/>
                  <a:lumOff val="50000"/>
                </a:schemeClr>
              </a:solidFill>
              <a:latin typeface="+mn-ea"/>
            </a:endParaRPr>
          </a:p>
        </p:txBody>
      </p:sp>
      <p:sp>
        <p:nvSpPr>
          <p:cNvPr id="3" name="矩形 2"/>
          <p:cNvSpPr/>
          <p:nvPr/>
        </p:nvSpPr>
        <p:spPr>
          <a:xfrm>
            <a:off x="1012371" y="3286053"/>
            <a:ext cx="6695113" cy="507831"/>
          </a:xfrm>
          <a:prstGeom prst="rect">
            <a:avLst/>
          </a:prstGeom>
          <a:noFill/>
        </p:spPr>
        <p:txBody>
          <a:bodyPr wrap="square" rtlCol="0">
            <a:spAutoFit/>
          </a:bodyPr>
          <a:lstStyle/>
          <a:p>
            <a:pPr>
              <a:lnSpc>
                <a:spcPct val="150000"/>
              </a:lnSpc>
            </a:pPr>
            <a:r>
              <a:rPr lang="zh-CN" altLang="zh-CN" dirty="0">
                <a:solidFill>
                  <a:schemeClr val="tx1">
                    <a:lumMod val="50000"/>
                    <a:lumOff val="50000"/>
                  </a:schemeClr>
                </a:solidFill>
                <a:latin typeface="+mn-ea"/>
              </a:rPr>
              <a:t>收费的服务项目包括存储空间、带宽、</a:t>
            </a:r>
            <a:r>
              <a:rPr lang="en-US" altLang="zh-CN" dirty="0">
                <a:solidFill>
                  <a:schemeClr val="tx1">
                    <a:lumMod val="50000"/>
                    <a:lumOff val="50000"/>
                  </a:schemeClr>
                </a:solidFill>
                <a:latin typeface="+mn-ea"/>
              </a:rPr>
              <a:t>CPU</a:t>
            </a:r>
            <a:r>
              <a:rPr lang="zh-CN" altLang="zh-CN" dirty="0">
                <a:solidFill>
                  <a:schemeClr val="tx1">
                    <a:lumMod val="50000"/>
                    <a:lumOff val="50000"/>
                  </a:schemeClr>
                </a:solidFill>
                <a:latin typeface="+mn-ea"/>
              </a:rPr>
              <a:t>资源以及月租费。</a:t>
            </a:r>
            <a:endParaRPr lang="zh-CN" altLang="en-US" dirty="0">
              <a:solidFill>
                <a:schemeClr val="tx1">
                  <a:lumMod val="50000"/>
                  <a:lumOff val="50000"/>
                </a:schemeClr>
              </a:solidFill>
              <a:latin typeface="+mn-ea"/>
            </a:endParaRPr>
          </a:p>
        </p:txBody>
      </p:sp>
      <p:sp>
        <p:nvSpPr>
          <p:cNvPr id="5" name="矩形 4"/>
          <p:cNvSpPr/>
          <p:nvPr/>
        </p:nvSpPr>
        <p:spPr>
          <a:xfrm>
            <a:off x="1012370" y="3895749"/>
            <a:ext cx="5388429" cy="507831"/>
          </a:xfrm>
          <a:prstGeom prst="rect">
            <a:avLst/>
          </a:prstGeom>
          <a:noFill/>
        </p:spPr>
        <p:txBody>
          <a:bodyPr wrap="square" rtlCol="0">
            <a:spAutoFit/>
          </a:bodyPr>
          <a:lstStyle/>
          <a:p>
            <a:pPr>
              <a:lnSpc>
                <a:spcPct val="150000"/>
              </a:lnSpc>
            </a:pPr>
            <a:r>
              <a:rPr lang="en-US" altLang="zh-CN" dirty="0">
                <a:solidFill>
                  <a:schemeClr val="tx1">
                    <a:lumMod val="50000"/>
                    <a:lumOff val="50000"/>
                  </a:schemeClr>
                </a:solidFill>
                <a:latin typeface="+mn-ea"/>
              </a:rPr>
              <a:t>AWS</a:t>
            </a:r>
            <a:r>
              <a:rPr lang="zh-CN" altLang="zh-CN" dirty="0">
                <a:solidFill>
                  <a:schemeClr val="tx1">
                    <a:lumMod val="50000"/>
                    <a:lumOff val="50000"/>
                  </a:schemeClr>
                </a:solidFill>
                <a:latin typeface="+mn-ea"/>
              </a:rPr>
              <a:t>服务的种类非常齐全</a:t>
            </a:r>
            <a:endParaRPr lang="zh-CN" altLang="en-US" dirty="0">
              <a:solidFill>
                <a:schemeClr val="tx1">
                  <a:lumMod val="50000"/>
                  <a:lumOff val="50000"/>
                </a:schemeClr>
              </a:solidFill>
              <a:latin typeface="+mn-ea"/>
            </a:endParaRPr>
          </a:p>
        </p:txBody>
      </p:sp>
      <p:sp>
        <p:nvSpPr>
          <p:cNvPr id="6" name="矩形 5"/>
          <p:cNvSpPr/>
          <p:nvPr/>
        </p:nvSpPr>
        <p:spPr>
          <a:xfrm>
            <a:off x="1012372" y="4505445"/>
            <a:ext cx="4626428" cy="507831"/>
          </a:xfrm>
          <a:prstGeom prst="rect">
            <a:avLst/>
          </a:prstGeom>
          <a:noFill/>
        </p:spPr>
        <p:txBody>
          <a:bodyPr wrap="square" rtlCol="0">
            <a:spAutoFit/>
          </a:bodyPr>
          <a:lstStyle/>
          <a:p>
            <a:pPr>
              <a:lnSpc>
                <a:spcPct val="150000"/>
              </a:lnSpc>
            </a:pPr>
            <a:r>
              <a:rPr lang="zh-CN" altLang="zh-CN" dirty="0">
                <a:solidFill>
                  <a:schemeClr val="tx1">
                    <a:lumMod val="50000"/>
                    <a:lumOff val="50000"/>
                  </a:schemeClr>
                </a:solidFill>
                <a:latin typeface="+mn-ea"/>
              </a:rPr>
              <a:t>全球用户数量已经超过</a:t>
            </a:r>
            <a:r>
              <a:rPr lang="en-US" altLang="zh-CN" dirty="0">
                <a:solidFill>
                  <a:schemeClr val="tx1">
                    <a:lumMod val="50000"/>
                    <a:lumOff val="50000"/>
                  </a:schemeClr>
                </a:solidFill>
                <a:latin typeface="+mn-ea"/>
              </a:rPr>
              <a:t>100</a:t>
            </a:r>
            <a:r>
              <a:rPr lang="zh-CN" altLang="zh-CN" dirty="0">
                <a:solidFill>
                  <a:schemeClr val="tx1">
                    <a:lumMod val="50000"/>
                    <a:lumOff val="50000"/>
                  </a:schemeClr>
                </a:solidFill>
                <a:latin typeface="+mn-ea"/>
              </a:rPr>
              <a:t>万</a:t>
            </a:r>
            <a:endParaRPr lang="zh-CN" altLang="en-US" dirty="0">
              <a:solidFill>
                <a:schemeClr val="tx1">
                  <a:lumMod val="50000"/>
                  <a:lumOff val="50000"/>
                </a:schemeClr>
              </a:solidFill>
              <a:latin typeface="+mn-ea"/>
            </a:endParaRPr>
          </a:p>
        </p:txBody>
      </p:sp>
      <p:sp>
        <p:nvSpPr>
          <p:cNvPr id="7" name="椭圆 6"/>
          <p:cNvSpPr/>
          <p:nvPr/>
        </p:nvSpPr>
        <p:spPr>
          <a:xfrm>
            <a:off x="696686" y="2457450"/>
            <a:ext cx="195943"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8" name="椭圆 7"/>
          <p:cNvSpPr/>
          <p:nvPr/>
        </p:nvSpPr>
        <p:spPr>
          <a:xfrm>
            <a:off x="696686" y="3429000"/>
            <a:ext cx="195943"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椭圆 8"/>
          <p:cNvSpPr/>
          <p:nvPr/>
        </p:nvSpPr>
        <p:spPr>
          <a:xfrm>
            <a:off x="696686" y="4040151"/>
            <a:ext cx="195943"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0" name="椭圆 9"/>
          <p:cNvSpPr/>
          <p:nvPr/>
        </p:nvSpPr>
        <p:spPr>
          <a:xfrm>
            <a:off x="696686" y="4649847"/>
            <a:ext cx="195943" cy="195943"/>
          </a:xfrm>
          <a:prstGeom prst="ellipse">
            <a:avLst/>
          </a:prstGeom>
          <a:solidFill>
            <a:srgbClr val="FA9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1" name="灯片编号占位符 10"/>
          <p:cNvSpPr>
            <a:spLocks noGrp="1"/>
          </p:cNvSpPr>
          <p:nvPr>
            <p:ph type="sldNum" sz="quarter" idx="4"/>
          </p:nvPr>
        </p:nvSpPr>
        <p:spPr/>
        <p:txBody>
          <a:bodyPr/>
          <a:lstStyle/>
          <a:p>
            <a:fld id="{344E241F-D2F4-4B3A-952F-D6E7DF06C30F}" type="slidenum">
              <a:rPr lang="zh-CN" altLang="en-US" smtClean="0">
                <a:latin typeface="+mn-ea"/>
              </a:rPr>
              <a:t>26</a:t>
            </a:fld>
            <a:endParaRPr lang="zh-CN" altLang="en-US">
              <a:latin typeface="+mn-ea"/>
            </a:endParaRPr>
          </a:p>
        </p:txBody>
      </p:sp>
    </p:spTree>
    <p:extLst>
      <p:ext uri="{BB962C8B-B14F-4D97-AF65-F5344CB8AC3E}">
        <p14:creationId xmlns:p14="http://schemas.microsoft.com/office/powerpoint/2010/main" val="1234841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7588" b="11879"/>
          <a:stretch/>
        </p:blipFill>
        <p:spPr>
          <a:xfrm>
            <a:off x="2954281" y="427491"/>
            <a:ext cx="3235439" cy="1034143"/>
          </a:xfrm>
          <a:prstGeom prst="rect">
            <a:avLst/>
          </a:prstGeom>
        </p:spPr>
      </p:pic>
      <p:grpSp>
        <p:nvGrpSpPr>
          <p:cNvPr id="22" name="组合 21"/>
          <p:cNvGrpSpPr/>
          <p:nvPr/>
        </p:nvGrpSpPr>
        <p:grpSpPr>
          <a:xfrm>
            <a:off x="696685" y="1734880"/>
            <a:ext cx="7990115" cy="507831"/>
            <a:chOff x="928914" y="1472296"/>
            <a:chExt cx="10653486" cy="677108"/>
          </a:xfrm>
        </p:grpSpPr>
        <p:sp>
          <p:nvSpPr>
            <p:cNvPr id="8" name="矩形 7"/>
            <p:cNvSpPr/>
            <p:nvPr/>
          </p:nvSpPr>
          <p:spPr>
            <a:xfrm>
              <a:off x="1349829" y="1472296"/>
              <a:ext cx="10232571" cy="677108"/>
            </a:xfrm>
            <a:prstGeom prst="rect">
              <a:avLst/>
            </a:prstGeom>
            <a:noFill/>
          </p:spPr>
          <p:txBody>
            <a:bodyPr wrap="square" rtlCol="0">
              <a:spAutoFit/>
            </a:bodyPr>
            <a:lstStyle/>
            <a:p>
              <a:pPr>
                <a:lnSpc>
                  <a:spcPct val="150000"/>
                </a:lnSpc>
              </a:pPr>
              <a:r>
                <a:rPr lang="zh-CN" altLang="en-US" dirty="0">
                  <a:solidFill>
                    <a:schemeClr val="tx1">
                      <a:lumMod val="50000"/>
                      <a:lumOff val="50000"/>
                    </a:schemeClr>
                  </a:solidFill>
                  <a:latin typeface="+mn-ea"/>
                </a:rPr>
                <a:t>最大的云计算技术的使用者</a:t>
              </a:r>
            </a:p>
          </p:txBody>
        </p:sp>
        <p:sp>
          <p:nvSpPr>
            <p:cNvPr id="12" name="椭圆 11"/>
            <p:cNvSpPr/>
            <p:nvPr/>
          </p:nvSpPr>
          <p:spPr>
            <a:xfrm>
              <a:off x="928914" y="1669144"/>
              <a:ext cx="261257" cy="261257"/>
            </a:xfrm>
            <a:prstGeom prst="ellipse">
              <a:avLst/>
            </a:prstGeom>
            <a:solidFill>
              <a:srgbClr val="428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nvGrpSpPr>
          <p:cNvPr id="21" name="组合 20"/>
          <p:cNvGrpSpPr/>
          <p:nvPr/>
        </p:nvGrpSpPr>
        <p:grpSpPr>
          <a:xfrm>
            <a:off x="696686" y="2446621"/>
            <a:ext cx="7010798" cy="646331"/>
            <a:chOff x="928914" y="2094843"/>
            <a:chExt cx="9347731" cy="861775"/>
          </a:xfrm>
        </p:grpSpPr>
        <p:sp>
          <p:nvSpPr>
            <p:cNvPr id="9" name="矩形 8"/>
            <p:cNvSpPr/>
            <p:nvPr/>
          </p:nvSpPr>
          <p:spPr>
            <a:xfrm>
              <a:off x="1349827" y="2094843"/>
              <a:ext cx="8926818" cy="861775"/>
            </a:xfrm>
            <a:prstGeom prst="rect">
              <a:avLst/>
            </a:prstGeom>
            <a:noFill/>
          </p:spPr>
          <p:txBody>
            <a:bodyPr wrap="square" rtlCol="0">
              <a:spAutoFit/>
            </a:bodyPr>
            <a:lstStyle/>
            <a:p>
              <a:r>
                <a:rPr lang="zh-CN" altLang="en-US" dirty="0">
                  <a:solidFill>
                    <a:schemeClr val="tx1">
                      <a:lumMod val="50000"/>
                      <a:lumOff val="50000"/>
                    </a:schemeClr>
                  </a:solidFill>
                  <a:latin typeface="+mn-ea"/>
                </a:rPr>
                <a:t>谷歌搜索引擎就建立在分布在</a:t>
              </a:r>
              <a:r>
                <a:rPr lang="en-US" altLang="zh-CN" dirty="0">
                  <a:solidFill>
                    <a:schemeClr val="tx1">
                      <a:lumMod val="50000"/>
                      <a:lumOff val="50000"/>
                    </a:schemeClr>
                  </a:solidFill>
                  <a:latin typeface="+mn-ea"/>
                </a:rPr>
                <a:t>200</a:t>
              </a:r>
              <a:r>
                <a:rPr lang="zh-CN" altLang="en-US" dirty="0">
                  <a:solidFill>
                    <a:schemeClr val="tx1">
                      <a:lumMod val="50000"/>
                      <a:lumOff val="50000"/>
                    </a:schemeClr>
                  </a:solidFill>
                  <a:latin typeface="+mn-ea"/>
                </a:rPr>
                <a:t>多个站点、超过</a:t>
              </a:r>
              <a:r>
                <a:rPr lang="en-US" altLang="zh-CN" dirty="0">
                  <a:solidFill>
                    <a:schemeClr val="tx1">
                      <a:lumMod val="50000"/>
                      <a:lumOff val="50000"/>
                    </a:schemeClr>
                  </a:solidFill>
                  <a:latin typeface="+mn-ea"/>
                </a:rPr>
                <a:t>100</a:t>
              </a:r>
              <a:r>
                <a:rPr lang="zh-CN" altLang="en-US" dirty="0">
                  <a:solidFill>
                    <a:schemeClr val="tx1">
                      <a:lumMod val="50000"/>
                      <a:lumOff val="50000"/>
                    </a:schemeClr>
                  </a:solidFill>
                  <a:latin typeface="+mn-ea"/>
                </a:rPr>
                <a:t>万台的服务器的支撑之上，而且这些设施的数量正在迅猛增长</a:t>
              </a:r>
            </a:p>
          </p:txBody>
        </p:sp>
        <p:sp>
          <p:nvSpPr>
            <p:cNvPr id="13" name="椭圆 12"/>
            <p:cNvSpPr/>
            <p:nvPr/>
          </p:nvSpPr>
          <p:spPr>
            <a:xfrm>
              <a:off x="928914" y="2198287"/>
              <a:ext cx="261257" cy="261257"/>
            </a:xfrm>
            <a:prstGeom prst="ellipse">
              <a:avLst/>
            </a:prstGeom>
            <a:solidFill>
              <a:srgbClr val="EC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nvGrpSpPr>
          <p:cNvPr id="18" name="组合 17"/>
          <p:cNvGrpSpPr/>
          <p:nvPr/>
        </p:nvGrpSpPr>
        <p:grpSpPr>
          <a:xfrm>
            <a:off x="696685" y="4997343"/>
            <a:ext cx="7341186" cy="646331"/>
            <a:chOff x="928914" y="5273382"/>
            <a:chExt cx="9788248" cy="861775"/>
          </a:xfrm>
        </p:grpSpPr>
        <p:sp>
          <p:nvSpPr>
            <p:cNvPr id="11" name="矩形 10"/>
            <p:cNvSpPr/>
            <p:nvPr/>
          </p:nvSpPr>
          <p:spPr>
            <a:xfrm>
              <a:off x="1349829" y="5273382"/>
              <a:ext cx="9367333" cy="861775"/>
            </a:xfrm>
            <a:prstGeom prst="rect">
              <a:avLst/>
            </a:prstGeom>
            <a:noFill/>
          </p:spPr>
          <p:txBody>
            <a:bodyPr wrap="square" rtlCol="0">
              <a:spAutoFit/>
            </a:bodyPr>
            <a:lstStyle/>
            <a:p>
              <a:r>
                <a:rPr lang="zh-CN" altLang="en-US" dirty="0">
                  <a:solidFill>
                    <a:schemeClr val="tx1">
                      <a:lumMod val="50000"/>
                      <a:lumOff val="50000"/>
                    </a:schemeClr>
                  </a:solidFill>
                  <a:latin typeface="+mn-ea"/>
                </a:rPr>
                <a:t>发表学术论文的形式公开其云计算三大法宝：</a:t>
              </a:r>
              <a:r>
                <a:rPr lang="en-US" altLang="zh-CN" dirty="0">
                  <a:solidFill>
                    <a:schemeClr val="tx1">
                      <a:lumMod val="50000"/>
                      <a:lumOff val="50000"/>
                    </a:schemeClr>
                  </a:solidFill>
                  <a:latin typeface="+mn-ea"/>
                </a:rPr>
                <a:t>GFS</a:t>
              </a:r>
              <a:r>
                <a:rPr lang="zh-CN" altLang="en-US" dirty="0">
                  <a:solidFill>
                    <a:schemeClr val="tx1">
                      <a:lumMod val="50000"/>
                      <a:lumOff val="50000"/>
                    </a:schemeClr>
                  </a:solidFill>
                  <a:latin typeface="+mn-ea"/>
                </a:rPr>
                <a:t>、</a:t>
              </a:r>
              <a:r>
                <a:rPr lang="en-US" altLang="zh-CN" dirty="0" err="1">
                  <a:solidFill>
                    <a:schemeClr val="tx1">
                      <a:lumMod val="50000"/>
                      <a:lumOff val="50000"/>
                    </a:schemeClr>
                  </a:solidFill>
                  <a:latin typeface="+mn-ea"/>
                </a:rPr>
                <a:t>MapReduce</a:t>
              </a:r>
              <a:r>
                <a:rPr lang="zh-CN" altLang="en-US" dirty="0">
                  <a:solidFill>
                    <a:schemeClr val="tx1">
                      <a:lumMod val="50000"/>
                      <a:lumOff val="50000"/>
                    </a:schemeClr>
                  </a:solidFill>
                  <a:latin typeface="+mn-ea"/>
                </a:rPr>
                <a:t>和</a:t>
              </a:r>
              <a:r>
                <a:rPr lang="en-US" altLang="zh-CN" dirty="0" err="1">
                  <a:solidFill>
                    <a:schemeClr val="tx1">
                      <a:lumMod val="50000"/>
                      <a:lumOff val="50000"/>
                    </a:schemeClr>
                  </a:solidFill>
                  <a:latin typeface="+mn-ea"/>
                </a:rPr>
                <a:t>Bigtable</a:t>
              </a:r>
              <a:r>
                <a:rPr lang="zh-CN" altLang="en-US" dirty="0">
                  <a:solidFill>
                    <a:schemeClr val="tx1">
                      <a:lumMod val="50000"/>
                      <a:lumOff val="50000"/>
                    </a:schemeClr>
                  </a:solidFill>
                  <a:latin typeface="+mn-ea"/>
                </a:rPr>
                <a:t>，并在美国、中国等高校开设如何进行云计算编程的课程</a:t>
              </a:r>
            </a:p>
          </p:txBody>
        </p:sp>
        <p:sp>
          <p:nvSpPr>
            <p:cNvPr id="15" name="椭圆 14"/>
            <p:cNvSpPr/>
            <p:nvPr/>
          </p:nvSpPr>
          <p:spPr>
            <a:xfrm>
              <a:off x="928914" y="5346086"/>
              <a:ext cx="261257" cy="261257"/>
            </a:xfrm>
            <a:prstGeom prst="ellipse">
              <a:avLst/>
            </a:prstGeom>
            <a:solidFill>
              <a:srgbClr val="EB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nvGrpSpPr>
          <p:cNvPr id="20" name="组合 19"/>
          <p:cNvGrpSpPr/>
          <p:nvPr/>
        </p:nvGrpSpPr>
        <p:grpSpPr>
          <a:xfrm>
            <a:off x="696686" y="3296862"/>
            <a:ext cx="7990114" cy="646331"/>
            <a:chOff x="928914" y="3182400"/>
            <a:chExt cx="10653485" cy="861775"/>
          </a:xfrm>
        </p:grpSpPr>
        <p:sp>
          <p:nvSpPr>
            <p:cNvPr id="14" name="椭圆 13"/>
            <p:cNvSpPr/>
            <p:nvPr/>
          </p:nvSpPr>
          <p:spPr>
            <a:xfrm>
              <a:off x="928914" y="3302959"/>
              <a:ext cx="261257" cy="261257"/>
            </a:xfrm>
            <a:prstGeom prst="ellipse">
              <a:avLst/>
            </a:prstGeom>
            <a:solidFill>
              <a:srgbClr val="FE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6" name="矩形 15"/>
            <p:cNvSpPr/>
            <p:nvPr/>
          </p:nvSpPr>
          <p:spPr>
            <a:xfrm>
              <a:off x="1349827" y="3182400"/>
              <a:ext cx="10232572" cy="861775"/>
            </a:xfrm>
            <a:prstGeom prst="rect">
              <a:avLst/>
            </a:prstGeom>
            <a:noFill/>
          </p:spPr>
          <p:txBody>
            <a:bodyPr wrap="square" rtlCol="0">
              <a:spAutoFit/>
            </a:bodyPr>
            <a:lstStyle/>
            <a:p>
              <a:r>
                <a:rPr lang="zh-CN" altLang="en-US" dirty="0">
                  <a:solidFill>
                    <a:schemeClr val="tx1">
                      <a:lumMod val="50000"/>
                      <a:lumOff val="50000"/>
                    </a:schemeClr>
                  </a:solidFill>
                  <a:latin typeface="+mn-ea"/>
                </a:rPr>
                <a:t>采用</a:t>
              </a:r>
              <a:r>
                <a:rPr lang="en-US" altLang="zh-CN" dirty="0">
                  <a:solidFill>
                    <a:schemeClr val="tx1">
                      <a:lumMod val="50000"/>
                      <a:lumOff val="50000"/>
                    </a:schemeClr>
                  </a:solidFill>
                  <a:latin typeface="+mn-ea"/>
                </a:rPr>
                <a:t>Google Docs</a:t>
              </a:r>
              <a:r>
                <a:rPr lang="zh-CN" altLang="en-US" dirty="0">
                  <a:solidFill>
                    <a:schemeClr val="tx1">
                      <a:lumMod val="50000"/>
                      <a:lumOff val="50000"/>
                    </a:schemeClr>
                  </a:solidFill>
                  <a:latin typeface="+mn-ea"/>
                </a:rPr>
                <a:t>之类的应用，用户数据会保存在互联网上的某个位置，可以通过任何一个与互联网相连的终端十分便利地访问和共享这些数据</a:t>
              </a:r>
            </a:p>
          </p:txBody>
        </p:sp>
      </p:grpSp>
      <p:grpSp>
        <p:nvGrpSpPr>
          <p:cNvPr id="19" name="组合 18"/>
          <p:cNvGrpSpPr/>
          <p:nvPr/>
        </p:nvGrpSpPr>
        <p:grpSpPr>
          <a:xfrm>
            <a:off x="696686" y="4147103"/>
            <a:ext cx="7193702" cy="646331"/>
            <a:chOff x="928914" y="4249457"/>
            <a:chExt cx="9591603" cy="861775"/>
          </a:xfrm>
        </p:grpSpPr>
        <p:sp>
          <p:nvSpPr>
            <p:cNvPr id="10" name="矩形 9"/>
            <p:cNvSpPr/>
            <p:nvPr/>
          </p:nvSpPr>
          <p:spPr>
            <a:xfrm>
              <a:off x="1349829" y="4249457"/>
              <a:ext cx="9170688" cy="861775"/>
            </a:xfrm>
            <a:prstGeom prst="rect">
              <a:avLst/>
            </a:prstGeom>
            <a:noFill/>
          </p:spPr>
          <p:txBody>
            <a:bodyPr wrap="square" rtlCol="0">
              <a:spAutoFit/>
            </a:bodyPr>
            <a:lstStyle/>
            <a:p>
              <a:r>
                <a:rPr lang="zh-CN" altLang="en-US" dirty="0">
                  <a:solidFill>
                    <a:schemeClr val="tx1">
                      <a:lumMod val="50000"/>
                      <a:lumOff val="50000"/>
                    </a:schemeClr>
                  </a:solidFill>
                  <a:latin typeface="+mn-ea"/>
                </a:rPr>
                <a:t>谷歌已经允许第三方在谷歌的云计算中通过</a:t>
              </a:r>
              <a:r>
                <a:rPr lang="en-US" altLang="zh-CN" dirty="0">
                  <a:solidFill>
                    <a:schemeClr val="tx1">
                      <a:lumMod val="50000"/>
                      <a:lumOff val="50000"/>
                    </a:schemeClr>
                  </a:solidFill>
                  <a:latin typeface="+mn-ea"/>
                </a:rPr>
                <a:t>Google App Engine</a:t>
              </a:r>
              <a:r>
                <a:rPr lang="zh-CN" altLang="en-US" dirty="0">
                  <a:solidFill>
                    <a:schemeClr val="tx1">
                      <a:lumMod val="50000"/>
                      <a:lumOff val="50000"/>
                    </a:schemeClr>
                  </a:solidFill>
                  <a:latin typeface="+mn-ea"/>
                </a:rPr>
                <a:t>运行大型并行应用程序</a:t>
              </a:r>
            </a:p>
          </p:txBody>
        </p:sp>
        <p:sp>
          <p:nvSpPr>
            <p:cNvPr id="17" name="椭圆 16"/>
            <p:cNvSpPr/>
            <p:nvPr/>
          </p:nvSpPr>
          <p:spPr>
            <a:xfrm>
              <a:off x="928914" y="4356535"/>
              <a:ext cx="261257" cy="261257"/>
            </a:xfrm>
            <a:prstGeom prst="ellipse">
              <a:avLst/>
            </a:prstGeom>
            <a:solidFill>
              <a:srgbClr val="2FA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27</a:t>
            </a:fld>
            <a:endParaRPr lang="zh-CN" altLang="en-US">
              <a:latin typeface="+mn-ea"/>
            </a:endParaRPr>
          </a:p>
        </p:txBody>
      </p:sp>
    </p:spTree>
    <p:extLst>
      <p:ext uri="{BB962C8B-B14F-4D97-AF65-F5344CB8AC3E}">
        <p14:creationId xmlns:p14="http://schemas.microsoft.com/office/powerpoint/2010/main" val="3001685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6685" y="2046973"/>
            <a:ext cx="7532915" cy="646331"/>
            <a:chOff x="928914" y="1310527"/>
            <a:chExt cx="10043886" cy="861775"/>
          </a:xfrm>
        </p:grpSpPr>
        <p:sp>
          <p:nvSpPr>
            <p:cNvPr id="8" name="矩形 7"/>
            <p:cNvSpPr/>
            <p:nvPr/>
          </p:nvSpPr>
          <p:spPr>
            <a:xfrm>
              <a:off x="1349829" y="1310527"/>
              <a:ext cx="9622971" cy="861775"/>
            </a:xfrm>
            <a:prstGeom prst="rect">
              <a:avLst/>
            </a:prstGeom>
            <a:noFill/>
          </p:spPr>
          <p:txBody>
            <a:bodyPr wrap="square" rtlCol="0">
              <a:spAutoFit/>
            </a:bodyPr>
            <a:lstStyle/>
            <a:p>
              <a:r>
                <a:rPr lang="zh-CN" altLang="en-US" dirty="0">
                  <a:solidFill>
                    <a:schemeClr val="tx1">
                      <a:lumMod val="50000"/>
                      <a:lumOff val="50000"/>
                    </a:schemeClr>
                  </a:solidFill>
                  <a:latin typeface="+mn-ea"/>
                </a:rPr>
                <a:t>微软于</a:t>
              </a:r>
              <a:r>
                <a:rPr lang="en-US" altLang="zh-CN" dirty="0">
                  <a:solidFill>
                    <a:schemeClr val="tx1">
                      <a:lumMod val="50000"/>
                      <a:lumOff val="50000"/>
                    </a:schemeClr>
                  </a:solidFill>
                  <a:latin typeface="+mn-ea"/>
                </a:rPr>
                <a:t>2008</a:t>
              </a:r>
              <a:r>
                <a:rPr lang="zh-CN" altLang="en-US" dirty="0">
                  <a:solidFill>
                    <a:schemeClr val="tx1">
                      <a:lumMod val="50000"/>
                      <a:lumOff val="50000"/>
                    </a:schemeClr>
                  </a:solidFill>
                  <a:latin typeface="+mn-ea"/>
                </a:rPr>
                <a:t>年</a:t>
              </a:r>
              <a:r>
                <a:rPr lang="en-US" altLang="zh-CN" dirty="0">
                  <a:solidFill>
                    <a:schemeClr val="tx1">
                      <a:lumMod val="50000"/>
                      <a:lumOff val="50000"/>
                    </a:schemeClr>
                  </a:solidFill>
                  <a:latin typeface="+mn-ea"/>
                </a:rPr>
                <a:t>10</a:t>
              </a:r>
              <a:r>
                <a:rPr lang="zh-CN" altLang="en-US" dirty="0">
                  <a:solidFill>
                    <a:schemeClr val="tx1">
                      <a:lumMod val="50000"/>
                      <a:lumOff val="50000"/>
                    </a:schemeClr>
                  </a:solidFill>
                  <a:latin typeface="+mn-ea"/>
                </a:rPr>
                <a:t>月推出了</a:t>
              </a:r>
              <a:r>
                <a:rPr lang="en-US" altLang="zh-CN" dirty="0">
                  <a:solidFill>
                    <a:schemeClr val="tx1">
                      <a:lumMod val="50000"/>
                      <a:lumOff val="50000"/>
                    </a:schemeClr>
                  </a:solidFill>
                  <a:latin typeface="+mn-ea"/>
                </a:rPr>
                <a:t>Windows Azure</a:t>
              </a:r>
              <a:r>
                <a:rPr lang="zh-CN" altLang="en-US" dirty="0">
                  <a:solidFill>
                    <a:schemeClr val="tx1">
                      <a:lumMod val="50000"/>
                      <a:lumOff val="50000"/>
                    </a:schemeClr>
                  </a:solidFill>
                  <a:latin typeface="+mn-ea"/>
                </a:rPr>
                <a:t>操作系统。</a:t>
              </a:r>
              <a:r>
                <a:rPr lang="en-US" altLang="zh-CN" dirty="0">
                  <a:solidFill>
                    <a:schemeClr val="tx1">
                      <a:lumMod val="50000"/>
                      <a:lumOff val="50000"/>
                    </a:schemeClr>
                  </a:solidFill>
                  <a:latin typeface="+mn-ea"/>
                </a:rPr>
                <a:t>Azure(</a:t>
              </a:r>
              <a:r>
                <a:rPr lang="zh-CN" altLang="en-US" dirty="0">
                  <a:solidFill>
                    <a:schemeClr val="tx1">
                      <a:lumMod val="50000"/>
                      <a:lumOff val="50000"/>
                    </a:schemeClr>
                  </a:solidFill>
                  <a:latin typeface="+mn-ea"/>
                </a:rPr>
                <a:t>译为“蓝天”</a:t>
              </a:r>
              <a:r>
                <a:rPr lang="en-US" altLang="zh-CN" dirty="0">
                  <a:solidFill>
                    <a:schemeClr val="tx1">
                      <a:lumMod val="50000"/>
                      <a:lumOff val="50000"/>
                    </a:schemeClr>
                  </a:solidFill>
                  <a:latin typeface="+mn-ea"/>
                </a:rPr>
                <a:t>)</a:t>
              </a:r>
              <a:r>
                <a:rPr lang="zh-CN" altLang="en-US" dirty="0">
                  <a:solidFill>
                    <a:schemeClr val="tx1">
                      <a:lumMod val="50000"/>
                      <a:lumOff val="50000"/>
                    </a:schemeClr>
                  </a:solidFill>
                  <a:latin typeface="+mn-ea"/>
                </a:rPr>
                <a:t>是继</a:t>
              </a:r>
              <a:r>
                <a:rPr lang="en-US" altLang="zh-CN" dirty="0">
                  <a:solidFill>
                    <a:schemeClr val="tx1">
                      <a:lumMod val="50000"/>
                      <a:lumOff val="50000"/>
                    </a:schemeClr>
                  </a:solidFill>
                  <a:latin typeface="+mn-ea"/>
                </a:rPr>
                <a:t>Windows</a:t>
              </a:r>
              <a:r>
                <a:rPr lang="zh-CN" altLang="en-US" dirty="0">
                  <a:solidFill>
                    <a:schemeClr val="tx1">
                      <a:lumMod val="50000"/>
                      <a:lumOff val="50000"/>
                    </a:schemeClr>
                  </a:solidFill>
                  <a:latin typeface="+mn-ea"/>
                </a:rPr>
                <a:t>取代</a:t>
              </a:r>
              <a:r>
                <a:rPr lang="en-US" altLang="zh-CN" dirty="0">
                  <a:solidFill>
                    <a:schemeClr val="tx1">
                      <a:lumMod val="50000"/>
                      <a:lumOff val="50000"/>
                    </a:schemeClr>
                  </a:solidFill>
                  <a:latin typeface="+mn-ea"/>
                </a:rPr>
                <a:t>DOS</a:t>
              </a:r>
              <a:r>
                <a:rPr lang="zh-CN" altLang="en-US" dirty="0">
                  <a:solidFill>
                    <a:schemeClr val="tx1">
                      <a:lumMod val="50000"/>
                      <a:lumOff val="50000"/>
                    </a:schemeClr>
                  </a:solidFill>
                  <a:latin typeface="+mn-ea"/>
                </a:rPr>
                <a:t>之后，微软的又一次颠覆性转型。</a:t>
              </a:r>
            </a:p>
          </p:txBody>
        </p:sp>
        <p:sp>
          <p:nvSpPr>
            <p:cNvPr id="12" name="椭圆 11"/>
            <p:cNvSpPr/>
            <p:nvPr/>
          </p:nvSpPr>
          <p:spPr>
            <a:xfrm>
              <a:off x="928914" y="1421226"/>
              <a:ext cx="261257" cy="261257"/>
            </a:xfrm>
            <a:prstGeom prst="ellipse">
              <a:avLst/>
            </a:prstGeom>
            <a:solidFill>
              <a:srgbClr val="CB4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nvGrpSpPr>
          <p:cNvPr id="4" name="组合 3"/>
          <p:cNvGrpSpPr/>
          <p:nvPr/>
        </p:nvGrpSpPr>
        <p:grpSpPr>
          <a:xfrm>
            <a:off x="696686" y="2859257"/>
            <a:ext cx="7010798" cy="369332"/>
            <a:chOff x="928914" y="2563705"/>
            <a:chExt cx="9347731" cy="492443"/>
          </a:xfrm>
        </p:grpSpPr>
        <p:sp>
          <p:nvSpPr>
            <p:cNvPr id="9" name="矩形 8"/>
            <p:cNvSpPr/>
            <p:nvPr/>
          </p:nvSpPr>
          <p:spPr>
            <a:xfrm>
              <a:off x="1349827" y="2563705"/>
              <a:ext cx="8926818" cy="492443"/>
            </a:xfrm>
            <a:prstGeom prst="rect">
              <a:avLst/>
            </a:prstGeom>
            <a:noFill/>
          </p:spPr>
          <p:txBody>
            <a:bodyPr wrap="square" rtlCol="0">
              <a:spAutoFit/>
            </a:bodyPr>
            <a:lstStyle/>
            <a:p>
              <a:r>
                <a:rPr lang="zh-CN" altLang="en-US" dirty="0">
                  <a:solidFill>
                    <a:schemeClr val="tx1">
                      <a:lumMod val="50000"/>
                      <a:lumOff val="50000"/>
                    </a:schemeClr>
                  </a:solidFill>
                  <a:latin typeface="+mn-ea"/>
                </a:rPr>
                <a:t>微软的云平台包括几十万台服务器</a:t>
              </a:r>
              <a:r>
                <a:rPr lang="en-US" altLang="zh-CN" dirty="0">
                  <a:solidFill>
                    <a:schemeClr val="tx1">
                      <a:lumMod val="50000"/>
                      <a:lumOff val="50000"/>
                    </a:schemeClr>
                  </a:solidFill>
                  <a:latin typeface="+mn-ea"/>
                </a:rPr>
                <a:t>.</a:t>
              </a:r>
              <a:endParaRPr lang="zh-CN" altLang="en-US" dirty="0">
                <a:solidFill>
                  <a:schemeClr val="tx1">
                    <a:lumMod val="50000"/>
                    <a:lumOff val="50000"/>
                  </a:schemeClr>
                </a:solidFill>
                <a:latin typeface="+mn-ea"/>
              </a:endParaRPr>
            </a:p>
          </p:txBody>
        </p:sp>
        <p:sp>
          <p:nvSpPr>
            <p:cNvPr id="13" name="椭圆 12"/>
            <p:cNvSpPr/>
            <p:nvPr/>
          </p:nvSpPr>
          <p:spPr>
            <a:xfrm>
              <a:off x="928914" y="2667218"/>
              <a:ext cx="261257" cy="261257"/>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nvGrpSpPr>
          <p:cNvPr id="19" name="组合 18"/>
          <p:cNvGrpSpPr/>
          <p:nvPr/>
        </p:nvGrpSpPr>
        <p:grpSpPr>
          <a:xfrm>
            <a:off x="696686" y="5019116"/>
            <a:ext cx="8063857" cy="646331"/>
            <a:chOff x="928914" y="5273382"/>
            <a:chExt cx="10751809" cy="861775"/>
          </a:xfrm>
        </p:grpSpPr>
        <p:sp>
          <p:nvSpPr>
            <p:cNvPr id="11" name="矩形 10"/>
            <p:cNvSpPr/>
            <p:nvPr/>
          </p:nvSpPr>
          <p:spPr>
            <a:xfrm>
              <a:off x="1349830" y="5273382"/>
              <a:ext cx="10330893" cy="861775"/>
            </a:xfrm>
            <a:prstGeom prst="rect">
              <a:avLst/>
            </a:prstGeom>
            <a:noFill/>
          </p:spPr>
          <p:txBody>
            <a:bodyPr wrap="square" rtlCol="0">
              <a:spAutoFit/>
            </a:bodyPr>
            <a:lstStyle/>
            <a:p>
              <a:r>
                <a:rPr lang="zh-CN" altLang="en-US" dirty="0">
                  <a:solidFill>
                    <a:schemeClr val="tx1">
                      <a:lumMod val="50000"/>
                      <a:lumOff val="50000"/>
                    </a:schemeClr>
                  </a:solidFill>
                  <a:latin typeface="+mn-ea"/>
                </a:rPr>
                <a:t>在中国，微软</a:t>
              </a:r>
              <a:r>
                <a:rPr lang="en-US" altLang="zh-CN" dirty="0">
                  <a:solidFill>
                    <a:schemeClr val="tx1">
                      <a:lumMod val="50000"/>
                      <a:lumOff val="50000"/>
                    </a:schemeClr>
                  </a:solidFill>
                  <a:latin typeface="+mn-ea"/>
                </a:rPr>
                <a:t>2014</a:t>
              </a:r>
              <a:r>
                <a:rPr lang="zh-CN" altLang="en-US" dirty="0">
                  <a:solidFill>
                    <a:schemeClr val="tx1">
                      <a:lumMod val="50000"/>
                      <a:lumOff val="50000"/>
                    </a:schemeClr>
                  </a:solidFill>
                  <a:latin typeface="+mn-ea"/>
                </a:rPr>
                <a:t>年</a:t>
              </a:r>
              <a:r>
                <a:rPr lang="en-US" altLang="zh-CN" dirty="0">
                  <a:solidFill>
                    <a:schemeClr val="tx1">
                      <a:lumMod val="50000"/>
                      <a:lumOff val="50000"/>
                    </a:schemeClr>
                  </a:solidFill>
                  <a:latin typeface="+mn-ea"/>
                </a:rPr>
                <a:t>3</a:t>
              </a:r>
              <a:r>
                <a:rPr lang="zh-CN" altLang="en-US" dirty="0">
                  <a:solidFill>
                    <a:schemeClr val="tx1">
                      <a:lumMod val="50000"/>
                      <a:lumOff val="50000"/>
                    </a:schemeClr>
                  </a:solidFill>
                  <a:latin typeface="+mn-ea"/>
                </a:rPr>
                <a:t>月</a:t>
              </a:r>
              <a:r>
                <a:rPr lang="en-US" altLang="zh-CN" dirty="0">
                  <a:solidFill>
                    <a:schemeClr val="tx1">
                      <a:lumMod val="50000"/>
                      <a:lumOff val="50000"/>
                    </a:schemeClr>
                  </a:solidFill>
                  <a:latin typeface="+mn-ea"/>
                </a:rPr>
                <a:t>27</a:t>
              </a:r>
              <a:r>
                <a:rPr lang="zh-CN" altLang="en-US" dirty="0">
                  <a:solidFill>
                    <a:schemeClr val="tx1">
                      <a:lumMod val="50000"/>
                      <a:lumOff val="50000"/>
                    </a:schemeClr>
                  </a:solidFill>
                  <a:latin typeface="+mn-ea"/>
                </a:rPr>
                <a:t>日宣布由世纪互联负责运营的</a:t>
              </a:r>
              <a:r>
                <a:rPr lang="en-US" altLang="zh-CN" dirty="0">
                  <a:solidFill>
                    <a:schemeClr val="tx1">
                      <a:lumMod val="50000"/>
                      <a:lumOff val="50000"/>
                    </a:schemeClr>
                  </a:solidFill>
                  <a:latin typeface="+mn-ea"/>
                </a:rPr>
                <a:t>Microsoft Azure</a:t>
              </a:r>
              <a:r>
                <a:rPr lang="zh-CN" altLang="en-US" dirty="0">
                  <a:solidFill>
                    <a:schemeClr val="tx1">
                      <a:lumMod val="50000"/>
                      <a:lumOff val="50000"/>
                    </a:schemeClr>
                  </a:solidFill>
                  <a:latin typeface="+mn-ea"/>
                </a:rPr>
                <a:t>公有云服务正式商用，这是国内首个正式商用的国际公有云服务平台。</a:t>
              </a:r>
            </a:p>
          </p:txBody>
        </p:sp>
        <p:sp>
          <p:nvSpPr>
            <p:cNvPr id="15" name="椭圆 14"/>
            <p:cNvSpPr/>
            <p:nvPr/>
          </p:nvSpPr>
          <p:spPr>
            <a:xfrm>
              <a:off x="928914" y="5349806"/>
              <a:ext cx="261257" cy="261257"/>
            </a:xfrm>
            <a:prstGeom prst="ellipse">
              <a:avLst/>
            </a:prstGeom>
            <a:solidFill>
              <a:srgbClr val="CB4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nvGrpSpPr>
          <p:cNvPr id="5" name="组合 4"/>
          <p:cNvGrpSpPr/>
          <p:nvPr/>
        </p:nvGrpSpPr>
        <p:grpSpPr>
          <a:xfrm>
            <a:off x="696686" y="3394542"/>
            <a:ext cx="8255585" cy="369332"/>
            <a:chOff x="928914" y="3182400"/>
            <a:chExt cx="11007447" cy="492443"/>
          </a:xfrm>
        </p:grpSpPr>
        <p:sp>
          <p:nvSpPr>
            <p:cNvPr id="14" name="椭圆 13"/>
            <p:cNvSpPr/>
            <p:nvPr/>
          </p:nvSpPr>
          <p:spPr>
            <a:xfrm>
              <a:off x="928914" y="3286164"/>
              <a:ext cx="261257" cy="261257"/>
            </a:xfrm>
            <a:prstGeom prst="ellipse">
              <a:avLst/>
            </a:prstGeom>
            <a:solidFill>
              <a:srgbClr val="5DA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6" name="矩形 15"/>
            <p:cNvSpPr/>
            <p:nvPr/>
          </p:nvSpPr>
          <p:spPr>
            <a:xfrm>
              <a:off x="1349827" y="3182400"/>
              <a:ext cx="10586534" cy="492443"/>
            </a:xfrm>
            <a:prstGeom prst="rect">
              <a:avLst/>
            </a:prstGeom>
            <a:noFill/>
          </p:spPr>
          <p:txBody>
            <a:bodyPr wrap="square" rtlCol="0">
              <a:spAutoFit/>
            </a:bodyPr>
            <a:lstStyle/>
            <a:p>
              <a:r>
                <a:rPr lang="en-US" altLang="zh-CN" dirty="0">
                  <a:solidFill>
                    <a:schemeClr val="tx1">
                      <a:lumMod val="50000"/>
                      <a:lumOff val="50000"/>
                    </a:schemeClr>
                  </a:solidFill>
                  <a:latin typeface="+mn-ea"/>
                </a:rPr>
                <a:t>Azure</a:t>
              </a:r>
              <a:r>
                <a:rPr lang="zh-CN" altLang="en-US" dirty="0">
                  <a:solidFill>
                    <a:schemeClr val="tx1">
                      <a:lumMod val="50000"/>
                      <a:lumOff val="50000"/>
                    </a:schemeClr>
                  </a:solidFill>
                  <a:latin typeface="+mn-ea"/>
                </a:rPr>
                <a:t>的底层是微软全球基础服务系统，由遍布全球的第四代数据中心构成。</a:t>
              </a:r>
            </a:p>
          </p:txBody>
        </p:sp>
      </p:grpSp>
      <p:grpSp>
        <p:nvGrpSpPr>
          <p:cNvPr id="6" name="组合 5"/>
          <p:cNvGrpSpPr/>
          <p:nvPr/>
        </p:nvGrpSpPr>
        <p:grpSpPr>
          <a:xfrm>
            <a:off x="696686" y="3929832"/>
            <a:ext cx="7768888" cy="923330"/>
            <a:chOff x="928914" y="3698759"/>
            <a:chExt cx="10358517" cy="1231107"/>
          </a:xfrm>
        </p:grpSpPr>
        <p:sp>
          <p:nvSpPr>
            <p:cNvPr id="10" name="矩形 9"/>
            <p:cNvSpPr/>
            <p:nvPr/>
          </p:nvSpPr>
          <p:spPr>
            <a:xfrm>
              <a:off x="1349827" y="3698759"/>
              <a:ext cx="9937604" cy="1231107"/>
            </a:xfrm>
            <a:prstGeom prst="rect">
              <a:avLst/>
            </a:prstGeom>
            <a:noFill/>
          </p:spPr>
          <p:txBody>
            <a:bodyPr wrap="square" rtlCol="0">
              <a:spAutoFit/>
            </a:bodyPr>
            <a:lstStyle/>
            <a:p>
              <a:r>
                <a:rPr lang="zh-CN" altLang="en-US" dirty="0">
                  <a:solidFill>
                    <a:schemeClr val="tx1">
                      <a:lumMod val="50000"/>
                      <a:lumOff val="50000"/>
                    </a:schemeClr>
                  </a:solidFill>
                  <a:latin typeface="+mn-ea"/>
                </a:rPr>
                <a:t>微软将为</a:t>
              </a:r>
              <a:r>
                <a:rPr lang="en-US" altLang="zh-CN" dirty="0">
                  <a:solidFill>
                    <a:schemeClr val="tx1">
                      <a:lumMod val="50000"/>
                      <a:lumOff val="50000"/>
                    </a:schemeClr>
                  </a:solidFill>
                  <a:latin typeface="+mn-ea"/>
                </a:rPr>
                <a:t>Windows Azure</a:t>
              </a:r>
              <a:r>
                <a:rPr lang="zh-CN" altLang="en-US" dirty="0">
                  <a:solidFill>
                    <a:schemeClr val="tx1">
                      <a:lumMod val="50000"/>
                      <a:lumOff val="50000"/>
                    </a:schemeClr>
                  </a:solidFill>
                  <a:latin typeface="+mn-ea"/>
                </a:rPr>
                <a:t>用户推出许多新的功能，不但能更简单地将现有的应用程序转移到云中，而且可以加强云托管应用程序的可用服务，充分体现出微软的“云”</a:t>
              </a:r>
              <a:r>
                <a:rPr lang="en-US" altLang="zh-CN" dirty="0">
                  <a:solidFill>
                    <a:schemeClr val="tx1">
                      <a:lumMod val="50000"/>
                      <a:lumOff val="50000"/>
                    </a:schemeClr>
                  </a:solidFill>
                  <a:latin typeface="+mn-ea"/>
                </a:rPr>
                <a:t>+“</a:t>
              </a:r>
              <a:r>
                <a:rPr lang="zh-CN" altLang="en-US" dirty="0">
                  <a:solidFill>
                    <a:schemeClr val="tx1">
                      <a:lumMod val="50000"/>
                      <a:lumOff val="50000"/>
                    </a:schemeClr>
                  </a:solidFill>
                  <a:latin typeface="+mn-ea"/>
                </a:rPr>
                <a:t>端”战略。</a:t>
              </a:r>
            </a:p>
          </p:txBody>
        </p:sp>
        <p:sp>
          <p:nvSpPr>
            <p:cNvPr id="17" name="椭圆 16"/>
            <p:cNvSpPr/>
            <p:nvPr/>
          </p:nvSpPr>
          <p:spPr>
            <a:xfrm>
              <a:off x="928914" y="3798878"/>
              <a:ext cx="261257" cy="261257"/>
            </a:xfrm>
            <a:prstGeom prst="ellipse">
              <a:avLst/>
            </a:prstGeom>
            <a:solidFill>
              <a:srgbClr val="E4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pic>
        <p:nvPicPr>
          <p:cNvPr id="18" name="图片 17"/>
          <p:cNvPicPr>
            <a:picLocks noChangeAspect="1"/>
          </p:cNvPicPr>
          <p:nvPr/>
        </p:nvPicPr>
        <p:blipFill>
          <a:blip r:embed="rId2"/>
          <a:stretch>
            <a:fillRect/>
          </a:stretch>
        </p:blipFill>
        <p:spPr>
          <a:xfrm>
            <a:off x="2991616" y="528916"/>
            <a:ext cx="3160769" cy="831293"/>
          </a:xfrm>
          <a:prstGeom prst="rect">
            <a:avLst/>
          </a:prstGeom>
        </p:spPr>
      </p:pic>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28</a:t>
            </a:fld>
            <a:endParaRPr lang="zh-CN" altLang="en-US">
              <a:latin typeface="+mn-ea"/>
            </a:endParaRPr>
          </a:p>
        </p:txBody>
      </p:sp>
    </p:spTree>
    <p:extLst>
      <p:ext uri="{BB962C8B-B14F-4D97-AF65-F5344CB8AC3E}">
        <p14:creationId xmlns:p14="http://schemas.microsoft.com/office/powerpoint/2010/main" val="190051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1"/>
            <a:ext cx="9144000" cy="7964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pic>
        <p:nvPicPr>
          <p:cNvPr id="5" name="图片 4"/>
          <p:cNvPicPr>
            <a:picLocks noChangeAspect="1"/>
          </p:cNvPicPr>
          <p:nvPr/>
        </p:nvPicPr>
        <p:blipFill>
          <a:blip r:embed="rId2"/>
          <a:stretch>
            <a:fillRect/>
          </a:stretch>
        </p:blipFill>
        <p:spPr>
          <a:xfrm>
            <a:off x="3758922" y="1353687"/>
            <a:ext cx="1308273" cy="751268"/>
          </a:xfrm>
          <a:prstGeom prst="rect">
            <a:avLst/>
          </a:prstGeom>
        </p:spPr>
      </p:pic>
      <p:pic>
        <p:nvPicPr>
          <p:cNvPr id="7" name="图片 6"/>
          <p:cNvPicPr>
            <a:picLocks noChangeAspect="1"/>
          </p:cNvPicPr>
          <p:nvPr/>
        </p:nvPicPr>
        <p:blipFill>
          <a:blip r:embed="rId3"/>
          <a:stretch>
            <a:fillRect/>
          </a:stretch>
        </p:blipFill>
        <p:spPr>
          <a:xfrm>
            <a:off x="6417419" y="1302285"/>
            <a:ext cx="1805261" cy="952091"/>
          </a:xfrm>
          <a:prstGeom prst="rect">
            <a:avLst/>
          </a:prstGeom>
        </p:spPr>
      </p:pic>
      <p:pic>
        <p:nvPicPr>
          <p:cNvPr id="8" name="图片 7"/>
          <p:cNvPicPr>
            <a:picLocks noChangeAspect="1"/>
          </p:cNvPicPr>
          <p:nvPr/>
        </p:nvPicPr>
        <p:blipFill>
          <a:blip r:embed="rId4"/>
          <a:stretch>
            <a:fillRect/>
          </a:stretch>
        </p:blipFill>
        <p:spPr>
          <a:xfrm>
            <a:off x="1036024" y="3698819"/>
            <a:ext cx="1120208" cy="1120208"/>
          </a:xfrm>
          <a:prstGeom prst="rect">
            <a:avLst/>
          </a:prstGeom>
        </p:spPr>
      </p:pic>
      <p:sp>
        <p:nvSpPr>
          <p:cNvPr id="22" name="矩形 21"/>
          <p:cNvSpPr/>
          <p:nvPr/>
        </p:nvSpPr>
        <p:spPr>
          <a:xfrm>
            <a:off x="2402285" y="105817"/>
            <a:ext cx="4698722" cy="584775"/>
          </a:xfrm>
          <a:prstGeom prst="rect">
            <a:avLst/>
          </a:prstGeom>
        </p:spPr>
        <p:txBody>
          <a:bodyPr wrap="none">
            <a:spAutoFit/>
          </a:bodyPr>
          <a:lstStyle/>
          <a:p>
            <a:r>
              <a:rPr lang="zh-CN" altLang="zh-CN" sz="3200" dirty="0">
                <a:solidFill>
                  <a:schemeClr val="bg1"/>
                </a:solidFill>
                <a:latin typeface="+mn-ea"/>
              </a:rPr>
              <a:t>国内</a:t>
            </a:r>
            <a:r>
              <a:rPr lang="zh-CN" altLang="en-US" sz="3200" dirty="0">
                <a:solidFill>
                  <a:schemeClr val="bg1"/>
                </a:solidFill>
                <a:latin typeface="+mn-ea"/>
              </a:rPr>
              <a:t>云计算崛起代表企业</a:t>
            </a:r>
          </a:p>
        </p:txBody>
      </p:sp>
      <p:sp>
        <p:nvSpPr>
          <p:cNvPr id="4" name="灯片编号占位符 3"/>
          <p:cNvSpPr>
            <a:spLocks noGrp="1"/>
          </p:cNvSpPr>
          <p:nvPr>
            <p:ph type="sldNum" sz="quarter" idx="4"/>
          </p:nvPr>
        </p:nvSpPr>
        <p:spPr/>
        <p:txBody>
          <a:bodyPr/>
          <a:lstStyle/>
          <a:p>
            <a:fld id="{344E241F-D2F4-4B3A-952F-D6E7DF06C30F}" type="slidenum">
              <a:rPr lang="zh-CN" altLang="en-US" smtClean="0">
                <a:latin typeface="+mn-ea"/>
              </a:rPr>
              <a:t>29</a:t>
            </a:fld>
            <a:endParaRPr lang="zh-CN" altLang="en-US">
              <a:latin typeface="+mn-ea"/>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2122" y="3785722"/>
            <a:ext cx="2443598" cy="984178"/>
          </a:xfrm>
          <a:prstGeom prst="rect">
            <a:avLst/>
          </a:prstGeom>
        </p:spPr>
      </p:pic>
      <p:sp>
        <p:nvSpPr>
          <p:cNvPr id="26" name="矩形 25"/>
          <p:cNvSpPr/>
          <p:nvPr/>
        </p:nvSpPr>
        <p:spPr>
          <a:xfrm>
            <a:off x="5981700" y="2130884"/>
            <a:ext cx="2676700" cy="12266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矩形 26"/>
          <p:cNvSpPr/>
          <p:nvPr/>
        </p:nvSpPr>
        <p:spPr>
          <a:xfrm>
            <a:off x="5981700"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8" name="矩形 27"/>
          <p:cNvSpPr/>
          <p:nvPr/>
        </p:nvSpPr>
        <p:spPr>
          <a:xfrm>
            <a:off x="6018264" y="2176798"/>
            <a:ext cx="2603572" cy="577081"/>
          </a:xfrm>
          <a:prstGeom prst="rect">
            <a:avLst/>
          </a:prstGeom>
        </p:spPr>
        <p:txBody>
          <a:bodyPr wrap="square">
            <a:spAutoFit/>
          </a:bodyPr>
          <a:lstStyle/>
          <a:p>
            <a:pPr algn="ctr">
              <a:lnSpc>
                <a:spcPct val="150000"/>
              </a:lnSpc>
            </a:pPr>
            <a:r>
              <a:rPr lang="zh-CN" altLang="en-US" sz="2100" spc="225" dirty="0">
                <a:solidFill>
                  <a:schemeClr val="tx1">
                    <a:lumMod val="75000"/>
                    <a:lumOff val="25000"/>
                  </a:schemeClr>
                </a:solidFill>
                <a:latin typeface="+mn-ea"/>
              </a:rPr>
              <a:t>存储服务为特色</a:t>
            </a:r>
          </a:p>
        </p:txBody>
      </p:sp>
      <p:sp>
        <p:nvSpPr>
          <p:cNvPr id="30" name="矩形 29"/>
          <p:cNvSpPr/>
          <p:nvPr/>
        </p:nvSpPr>
        <p:spPr>
          <a:xfrm>
            <a:off x="279400" y="2130884"/>
            <a:ext cx="2676700" cy="12266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矩形 30"/>
          <p:cNvSpPr/>
          <p:nvPr/>
        </p:nvSpPr>
        <p:spPr>
          <a:xfrm>
            <a:off x="279400"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2" name="矩形 31"/>
          <p:cNvSpPr/>
          <p:nvPr/>
        </p:nvSpPr>
        <p:spPr>
          <a:xfrm>
            <a:off x="373306" y="2190648"/>
            <a:ext cx="2488888" cy="1061829"/>
          </a:xfrm>
          <a:prstGeom prst="rect">
            <a:avLst/>
          </a:prstGeom>
        </p:spPr>
        <p:txBody>
          <a:bodyPr wrap="square">
            <a:spAutoFit/>
          </a:bodyPr>
          <a:lstStyle/>
          <a:p>
            <a:pPr algn="ctr">
              <a:lnSpc>
                <a:spcPct val="150000"/>
              </a:lnSpc>
            </a:pPr>
            <a:r>
              <a:rPr lang="zh-CN" altLang="en-US" sz="2100" spc="225" dirty="0">
                <a:solidFill>
                  <a:schemeClr val="tx1">
                    <a:lumMod val="75000"/>
                    <a:lumOff val="25000"/>
                  </a:schemeClr>
                </a:solidFill>
                <a:latin typeface="+mn-ea"/>
              </a:rPr>
              <a:t>多处拥有云计算数据中心</a:t>
            </a:r>
          </a:p>
        </p:txBody>
      </p:sp>
      <p:sp>
        <p:nvSpPr>
          <p:cNvPr id="33" name="矩形 32"/>
          <p:cNvSpPr/>
          <p:nvPr/>
        </p:nvSpPr>
        <p:spPr>
          <a:xfrm>
            <a:off x="3117188" y="2130884"/>
            <a:ext cx="2676700" cy="12266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4" name="矩形 33"/>
          <p:cNvSpPr/>
          <p:nvPr/>
        </p:nvSpPr>
        <p:spPr>
          <a:xfrm>
            <a:off x="3117188"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5" name="矩形 34"/>
          <p:cNvSpPr/>
          <p:nvPr/>
        </p:nvSpPr>
        <p:spPr>
          <a:xfrm>
            <a:off x="3221278" y="2190648"/>
            <a:ext cx="2572610" cy="577081"/>
          </a:xfrm>
          <a:prstGeom prst="rect">
            <a:avLst/>
          </a:prstGeom>
        </p:spPr>
        <p:txBody>
          <a:bodyPr wrap="square">
            <a:spAutoFit/>
          </a:bodyPr>
          <a:lstStyle/>
          <a:p>
            <a:pPr algn="ctr">
              <a:lnSpc>
                <a:spcPct val="150000"/>
              </a:lnSpc>
            </a:pPr>
            <a:r>
              <a:rPr lang="zh-CN" altLang="en-US" sz="2100" spc="225" dirty="0">
                <a:solidFill>
                  <a:schemeClr val="tx1">
                    <a:lumMod val="75000"/>
                    <a:lumOff val="25000"/>
                  </a:schemeClr>
                </a:solidFill>
                <a:latin typeface="+mn-ea"/>
              </a:rPr>
              <a:t>游戏托管为特色</a:t>
            </a:r>
          </a:p>
        </p:txBody>
      </p:sp>
      <p:pic>
        <p:nvPicPr>
          <p:cNvPr id="36" name="图片 35"/>
          <p:cNvPicPr>
            <a:picLocks noChangeAspect="1"/>
          </p:cNvPicPr>
          <p:nvPr/>
        </p:nvPicPr>
        <p:blipFill rotWithShape="1">
          <a:blip r:embed="rId6"/>
          <a:srcRect t="11818" b="24225"/>
          <a:stretch/>
        </p:blipFill>
        <p:spPr>
          <a:xfrm>
            <a:off x="370532" y="1353687"/>
            <a:ext cx="2588495" cy="722543"/>
          </a:xfrm>
          <a:prstGeom prst="rect">
            <a:avLst/>
          </a:prstGeom>
        </p:spPr>
      </p:pic>
      <p:sp>
        <p:nvSpPr>
          <p:cNvPr id="39" name="矩形 38"/>
          <p:cNvSpPr/>
          <p:nvPr/>
        </p:nvSpPr>
        <p:spPr>
          <a:xfrm>
            <a:off x="5981700" y="4660486"/>
            <a:ext cx="2676700" cy="1185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0" name="矩形 39"/>
          <p:cNvSpPr/>
          <p:nvPr/>
        </p:nvSpPr>
        <p:spPr>
          <a:xfrm>
            <a:off x="5981700" y="372091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1" name="矩形 40"/>
          <p:cNvSpPr/>
          <p:nvPr/>
        </p:nvSpPr>
        <p:spPr>
          <a:xfrm>
            <a:off x="6018264" y="4706400"/>
            <a:ext cx="2603572" cy="1061829"/>
          </a:xfrm>
          <a:prstGeom prst="rect">
            <a:avLst/>
          </a:prstGeom>
        </p:spPr>
        <p:txBody>
          <a:bodyPr wrap="square">
            <a:spAutoFit/>
          </a:bodyPr>
          <a:lstStyle/>
          <a:p>
            <a:pPr algn="ctr">
              <a:lnSpc>
                <a:spcPct val="150000"/>
              </a:lnSpc>
            </a:pPr>
            <a:r>
              <a:rPr lang="zh-CN" altLang="en-US" sz="2100" spc="225" dirty="0">
                <a:solidFill>
                  <a:schemeClr val="tx1">
                    <a:lumMod val="75000"/>
                    <a:lumOff val="25000"/>
                  </a:schemeClr>
                </a:solidFill>
                <a:latin typeface="+mn-ea"/>
              </a:rPr>
              <a:t>国际上</a:t>
            </a:r>
            <a:endParaRPr lang="en-US" altLang="zh-CN" sz="2100" spc="225" dirty="0">
              <a:solidFill>
                <a:schemeClr val="tx1">
                  <a:lumMod val="75000"/>
                  <a:lumOff val="25000"/>
                </a:schemeClr>
              </a:solidFill>
              <a:latin typeface="+mn-ea"/>
            </a:endParaRPr>
          </a:p>
          <a:p>
            <a:pPr algn="ctr">
              <a:lnSpc>
                <a:spcPct val="150000"/>
              </a:lnSpc>
            </a:pPr>
            <a:r>
              <a:rPr lang="zh-CN" altLang="en-US" sz="2100" spc="225" dirty="0">
                <a:solidFill>
                  <a:schemeClr val="tx1">
                    <a:lumMod val="75000"/>
                    <a:lumOff val="25000"/>
                  </a:schemeClr>
                </a:solidFill>
                <a:latin typeface="+mn-ea"/>
              </a:rPr>
              <a:t>云计算产品最全</a:t>
            </a:r>
          </a:p>
        </p:txBody>
      </p:sp>
      <p:sp>
        <p:nvSpPr>
          <p:cNvPr id="42" name="矩形 41"/>
          <p:cNvSpPr/>
          <p:nvPr/>
        </p:nvSpPr>
        <p:spPr>
          <a:xfrm>
            <a:off x="279400" y="4660486"/>
            <a:ext cx="2676700" cy="1185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3" name="矩形 42"/>
          <p:cNvSpPr/>
          <p:nvPr/>
        </p:nvSpPr>
        <p:spPr>
          <a:xfrm>
            <a:off x="279400" y="372091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4" name="矩形 43"/>
          <p:cNvSpPr/>
          <p:nvPr/>
        </p:nvSpPr>
        <p:spPr>
          <a:xfrm>
            <a:off x="652489" y="4720250"/>
            <a:ext cx="2028979" cy="1061829"/>
          </a:xfrm>
          <a:prstGeom prst="rect">
            <a:avLst/>
          </a:prstGeom>
        </p:spPr>
        <p:txBody>
          <a:bodyPr wrap="square">
            <a:spAutoFit/>
          </a:bodyPr>
          <a:lstStyle/>
          <a:p>
            <a:pPr algn="ctr">
              <a:lnSpc>
                <a:spcPct val="150000"/>
              </a:lnSpc>
            </a:pPr>
            <a:r>
              <a:rPr lang="zh-CN" altLang="en-US" sz="2100" spc="225" dirty="0">
                <a:solidFill>
                  <a:schemeClr val="tx1">
                    <a:lumMod val="75000"/>
                    <a:lumOff val="25000"/>
                  </a:schemeClr>
                </a:solidFill>
                <a:latin typeface="+mn-ea"/>
              </a:rPr>
              <a:t>提供类似</a:t>
            </a:r>
            <a:r>
              <a:rPr lang="en-US" altLang="zh-CN" sz="2100" spc="225" dirty="0">
                <a:solidFill>
                  <a:schemeClr val="tx1">
                    <a:lumMod val="75000"/>
                    <a:lumOff val="25000"/>
                  </a:schemeClr>
                </a:solidFill>
                <a:latin typeface="+mn-ea"/>
              </a:rPr>
              <a:t>AWS</a:t>
            </a:r>
            <a:r>
              <a:rPr lang="zh-CN" altLang="en-US" sz="2100" spc="225" dirty="0">
                <a:solidFill>
                  <a:schemeClr val="tx1">
                    <a:lumMod val="75000"/>
                    <a:lumOff val="25000"/>
                  </a:schemeClr>
                </a:solidFill>
                <a:latin typeface="+mn-ea"/>
              </a:rPr>
              <a:t>服务</a:t>
            </a:r>
          </a:p>
        </p:txBody>
      </p:sp>
      <p:sp>
        <p:nvSpPr>
          <p:cNvPr id="45" name="矩形 44"/>
          <p:cNvSpPr/>
          <p:nvPr/>
        </p:nvSpPr>
        <p:spPr>
          <a:xfrm>
            <a:off x="3117188" y="4660486"/>
            <a:ext cx="2676700" cy="11850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6" name="矩形 45"/>
          <p:cNvSpPr/>
          <p:nvPr/>
        </p:nvSpPr>
        <p:spPr>
          <a:xfrm>
            <a:off x="3117188" y="372091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7" name="矩形 46"/>
          <p:cNvSpPr/>
          <p:nvPr/>
        </p:nvSpPr>
        <p:spPr>
          <a:xfrm>
            <a:off x="3221278" y="4720250"/>
            <a:ext cx="2572610" cy="1061829"/>
          </a:xfrm>
          <a:prstGeom prst="rect">
            <a:avLst/>
          </a:prstGeom>
        </p:spPr>
        <p:txBody>
          <a:bodyPr wrap="square">
            <a:spAutoFit/>
          </a:bodyPr>
          <a:lstStyle/>
          <a:p>
            <a:pPr algn="ctr">
              <a:lnSpc>
                <a:spcPct val="150000"/>
              </a:lnSpc>
            </a:pPr>
            <a:r>
              <a:rPr lang="zh-CN" altLang="en-US" sz="2100" spc="225" dirty="0">
                <a:solidFill>
                  <a:schemeClr val="tx1">
                    <a:lumMod val="75000"/>
                    <a:lumOff val="25000"/>
                  </a:schemeClr>
                </a:solidFill>
                <a:latin typeface="+mn-ea"/>
              </a:rPr>
              <a:t>专门支撑智能硬件大数据免费托管</a:t>
            </a:r>
          </a:p>
        </p:txBody>
      </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4239" y="3814485"/>
            <a:ext cx="2471620" cy="724553"/>
          </a:xfrm>
          <a:prstGeom prst="rect">
            <a:avLst/>
          </a:prstGeom>
        </p:spPr>
      </p:pic>
    </p:spTree>
    <p:extLst>
      <p:ext uri="{BB962C8B-B14F-4D97-AF65-F5344CB8AC3E}">
        <p14:creationId xmlns:p14="http://schemas.microsoft.com/office/powerpoint/2010/main" val="136004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2"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8" name="文本框 2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3</a:t>
            </a:fld>
            <a:endParaRPr lang="zh-CN" altLang="en-US" dirty="0">
              <a:latin typeface="+mn-ea"/>
            </a:endParaRPr>
          </a:p>
        </p:txBody>
      </p:sp>
      <p:sp>
        <p:nvSpPr>
          <p:cNvPr id="5" name="矩形 4"/>
          <p:cNvSpPr/>
          <p:nvPr/>
        </p:nvSpPr>
        <p:spPr>
          <a:xfrm>
            <a:off x="0" y="875052"/>
            <a:ext cx="9144000" cy="523220"/>
          </a:xfrm>
          <a:prstGeom prst="rect">
            <a:avLst/>
          </a:prstGeom>
          <a:solidFill>
            <a:schemeClr val="tx1">
              <a:lumMod val="75000"/>
              <a:lumOff val="25000"/>
            </a:schemeClr>
          </a:solidFill>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r>
              <a:rPr lang="zh-CN" altLang="en-US" sz="2800" b="1" dirty="0">
                <a:solidFill>
                  <a:schemeClr val="bg1"/>
                </a:solidFill>
                <a:latin typeface="微软雅黑" panose="020B0503020204020204" pitchFamily="34" charset="-122"/>
                <a:ea typeface="微软雅黑" panose="020B0503020204020204" pitchFamily="34" charset="-122"/>
              </a:rPr>
              <a:t>个人使用计算机的烦恼 </a:t>
            </a:r>
          </a:p>
        </p:txBody>
      </p:sp>
      <p:sp>
        <p:nvSpPr>
          <p:cNvPr id="6" name="矩形 5"/>
          <p:cNvSpPr/>
          <p:nvPr/>
        </p:nvSpPr>
        <p:spPr>
          <a:xfrm>
            <a:off x="222067" y="1700656"/>
            <a:ext cx="8851886" cy="2862322"/>
          </a:xfrm>
          <a:prstGeom prst="rect">
            <a:avLst/>
          </a:prstGeom>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你刚刚购买完电脑，就出现了新的型号 </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刚高价购买的最新版的应用程序，过了不久就需要进行更新</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电脑因为太多的不灵活的软件，负载过重而宕机，导致保存的数据全部丢失 </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下载软件不小心感染了病毒，结果泄露了自己的账号密码，导致了经济损失 </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一时冲动购买了一套软件，结果用了不到一个月就失去了兴趣 </a:t>
            </a:r>
          </a:p>
        </p:txBody>
      </p:sp>
    </p:spTree>
    <p:extLst>
      <p:ext uri="{BB962C8B-B14F-4D97-AF65-F5344CB8AC3E}">
        <p14:creationId xmlns:p14="http://schemas.microsoft.com/office/powerpoint/2010/main" val="3919536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2" name="圆角矩形 1"/>
          <p:cNvSpPr/>
          <p:nvPr/>
        </p:nvSpPr>
        <p:spPr>
          <a:xfrm>
            <a:off x="3508261" y="1618465"/>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pic>
        <p:nvPicPr>
          <p:cNvPr id="3" name="图片 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p:spPr>
      </p:pic>
      <p:sp>
        <p:nvSpPr>
          <p:cNvPr id="4" name="文本框 3"/>
          <p:cNvSpPr txBox="1"/>
          <p:nvPr/>
        </p:nvSpPr>
        <p:spPr>
          <a:xfrm>
            <a:off x="1508089" y="1507389"/>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mn-ea"/>
              </a:rPr>
              <a:t>目</a:t>
            </a:r>
            <a:endParaRPr lang="en-US" altLang="zh-CN" sz="5400" b="1" dirty="0">
              <a:solidFill>
                <a:schemeClr val="bg1"/>
              </a:solidFill>
              <a:effectLst>
                <a:outerShdw blurRad="50800" dist="38100" dir="2700000" algn="tl" rotWithShape="0">
                  <a:prstClr val="black">
                    <a:alpha val="40000"/>
                  </a:prstClr>
                </a:outerShdw>
              </a:effectLst>
              <a:latin typeface="+mn-ea"/>
            </a:endParaRPr>
          </a:p>
          <a:p>
            <a:r>
              <a:rPr lang="zh-CN" altLang="en-US" sz="5400" b="1" dirty="0">
                <a:solidFill>
                  <a:schemeClr val="bg1"/>
                </a:solidFill>
                <a:effectLst>
                  <a:outerShdw blurRad="50800" dist="38100" dir="2700000" algn="tl" rotWithShape="0">
                    <a:prstClr val="black">
                      <a:alpha val="40000"/>
                    </a:prstClr>
                  </a:outerShdw>
                </a:effectLst>
                <a:latin typeface="+mn-ea"/>
              </a:rPr>
              <a:t>录</a:t>
            </a:r>
            <a:r>
              <a:rPr lang="en-US" altLang="zh-CN" sz="5400" b="1" dirty="0">
                <a:solidFill>
                  <a:schemeClr val="bg1"/>
                </a:solidFill>
                <a:effectLst>
                  <a:outerShdw blurRad="50800" dist="38100" dir="2700000" algn="tl" rotWithShape="0">
                    <a:prstClr val="black">
                      <a:alpha val="40000"/>
                    </a:prstClr>
                  </a:outerShdw>
                </a:effectLst>
                <a:latin typeface="+mn-ea"/>
              </a:rPr>
              <a:t> </a:t>
            </a:r>
            <a:endParaRPr lang="zh-CN" altLang="en-US" sz="5400" b="1" dirty="0">
              <a:solidFill>
                <a:schemeClr val="bg1"/>
              </a:solidFill>
              <a:effectLst>
                <a:outerShdw blurRad="50800" dist="38100" dir="2700000" algn="tl" rotWithShape="0">
                  <a:prstClr val="black">
                    <a:alpha val="40000"/>
                  </a:prstClr>
                </a:outerShdw>
              </a:effectLst>
              <a:latin typeface="+mn-ea"/>
            </a:endParaRPr>
          </a:p>
        </p:txBody>
      </p:sp>
      <p:sp>
        <p:nvSpPr>
          <p:cNvPr id="41" name="圆角矩形 40"/>
          <p:cNvSpPr/>
          <p:nvPr/>
        </p:nvSpPr>
        <p:spPr>
          <a:xfrm>
            <a:off x="3508261" y="24458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2" name="圆角矩形 41"/>
          <p:cNvSpPr/>
          <p:nvPr/>
        </p:nvSpPr>
        <p:spPr>
          <a:xfrm>
            <a:off x="3508261" y="32731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3" name="圆角矩形 42"/>
          <p:cNvSpPr/>
          <p:nvPr/>
        </p:nvSpPr>
        <p:spPr>
          <a:xfrm>
            <a:off x="3508261" y="410051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4" name="圆角矩形 43"/>
          <p:cNvSpPr/>
          <p:nvPr/>
        </p:nvSpPr>
        <p:spPr>
          <a:xfrm>
            <a:off x="3508261" y="49278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5" name="矩形 4"/>
          <p:cNvSpPr/>
          <p:nvPr/>
        </p:nvSpPr>
        <p:spPr>
          <a:xfrm>
            <a:off x="4129250" y="1698222"/>
            <a:ext cx="1675459" cy="415498"/>
          </a:xfrm>
          <a:prstGeom prst="rect">
            <a:avLst/>
          </a:prstGeom>
        </p:spPr>
        <p:txBody>
          <a:bodyPr wrap="none">
            <a:spAutoFit/>
          </a:bodyPr>
          <a:lstStyle/>
          <a:p>
            <a:r>
              <a:rPr lang="zh-CN" altLang="en-US" sz="2100" spc="225" dirty="0">
                <a:solidFill>
                  <a:srgbClr val="404040"/>
                </a:solidFill>
                <a:latin typeface="+mn-ea"/>
              </a:rPr>
              <a:t>大数据时代</a:t>
            </a:r>
          </a:p>
        </p:txBody>
      </p:sp>
      <p:sp>
        <p:nvSpPr>
          <p:cNvPr id="46" name="Freeform 172"/>
          <p:cNvSpPr>
            <a:spLocks noEditPoints="1"/>
          </p:cNvSpPr>
          <p:nvPr/>
        </p:nvSpPr>
        <p:spPr bwMode="auto">
          <a:xfrm>
            <a:off x="3719856" y="175386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63" name="矩形 62"/>
          <p:cNvSpPr/>
          <p:nvPr/>
        </p:nvSpPr>
        <p:spPr>
          <a:xfrm>
            <a:off x="4127777" y="2547763"/>
            <a:ext cx="3506088" cy="415498"/>
          </a:xfrm>
          <a:prstGeom prst="rect">
            <a:avLst/>
          </a:prstGeom>
        </p:spPr>
        <p:txBody>
          <a:bodyPr wrap="none">
            <a:spAutoFit/>
          </a:bodyPr>
          <a:lstStyle/>
          <a:p>
            <a:r>
              <a:rPr lang="zh-CN" altLang="en-US" sz="2100" spc="225" dirty="0">
                <a:solidFill>
                  <a:srgbClr val="404040"/>
                </a:solidFill>
                <a:latin typeface="+mn-ea"/>
              </a:rPr>
              <a:t>云计算</a:t>
            </a:r>
            <a:r>
              <a:rPr lang="en-US" altLang="zh-CN" sz="2100" spc="225" dirty="0">
                <a:solidFill>
                  <a:srgbClr val="404040"/>
                </a:solidFill>
                <a:latin typeface="+mn-ea"/>
              </a:rPr>
              <a:t>——</a:t>
            </a:r>
            <a:r>
              <a:rPr lang="zh-CN" altLang="en-US" sz="2100" spc="225" dirty="0">
                <a:solidFill>
                  <a:srgbClr val="404040"/>
                </a:solidFill>
                <a:latin typeface="+mn-ea"/>
              </a:rPr>
              <a:t>大数据的计算</a:t>
            </a:r>
          </a:p>
        </p:txBody>
      </p:sp>
      <p:sp>
        <p:nvSpPr>
          <p:cNvPr id="64" name="矩形 63"/>
          <p:cNvSpPr/>
          <p:nvPr/>
        </p:nvSpPr>
        <p:spPr>
          <a:xfrm>
            <a:off x="4127777" y="3342447"/>
            <a:ext cx="2271776" cy="415498"/>
          </a:xfrm>
          <a:prstGeom prst="rect">
            <a:avLst/>
          </a:prstGeom>
        </p:spPr>
        <p:txBody>
          <a:bodyPr wrap="none">
            <a:spAutoFit/>
          </a:bodyPr>
          <a:lstStyle/>
          <a:p>
            <a:r>
              <a:rPr lang="zh-CN" altLang="en-US" sz="2100" spc="225" dirty="0">
                <a:solidFill>
                  <a:srgbClr val="404040"/>
                </a:solidFill>
                <a:latin typeface="+mn-ea"/>
              </a:rPr>
              <a:t>云计算发展现状</a:t>
            </a:r>
          </a:p>
        </p:txBody>
      </p:sp>
      <p:sp>
        <p:nvSpPr>
          <p:cNvPr id="65" name="矩形 64"/>
          <p:cNvSpPr/>
          <p:nvPr/>
        </p:nvSpPr>
        <p:spPr>
          <a:xfrm>
            <a:off x="4127777" y="4207197"/>
            <a:ext cx="2271776" cy="415498"/>
          </a:xfrm>
          <a:prstGeom prst="rect">
            <a:avLst/>
          </a:prstGeom>
        </p:spPr>
        <p:txBody>
          <a:bodyPr wrap="none">
            <a:spAutoFit/>
          </a:bodyPr>
          <a:lstStyle/>
          <a:p>
            <a:r>
              <a:rPr lang="zh-CN" altLang="en-US" sz="2100" spc="225" dirty="0">
                <a:solidFill>
                  <a:schemeClr val="bg1"/>
                </a:solidFill>
                <a:latin typeface="+mn-ea"/>
              </a:rPr>
              <a:t>云计算实现机制</a:t>
            </a:r>
          </a:p>
        </p:txBody>
      </p:sp>
      <p:sp>
        <p:nvSpPr>
          <p:cNvPr id="71" name="矩形 70"/>
          <p:cNvSpPr/>
          <p:nvPr/>
        </p:nvSpPr>
        <p:spPr>
          <a:xfrm>
            <a:off x="4127777" y="5024423"/>
            <a:ext cx="3464410" cy="415498"/>
          </a:xfrm>
          <a:prstGeom prst="rect">
            <a:avLst/>
          </a:prstGeom>
        </p:spPr>
        <p:txBody>
          <a:bodyPr wrap="none">
            <a:spAutoFit/>
          </a:bodyPr>
          <a:lstStyle/>
          <a:p>
            <a:r>
              <a:rPr lang="zh-CN" altLang="en-US" sz="2100" spc="225" dirty="0">
                <a:solidFill>
                  <a:schemeClr val="tx1">
                    <a:lumMod val="75000"/>
                    <a:lumOff val="25000"/>
                  </a:schemeClr>
                </a:solidFill>
                <a:latin typeface="+mn-ea"/>
              </a:rPr>
              <a:t>云计算压倒性的成本优势</a:t>
            </a:r>
          </a:p>
        </p:txBody>
      </p:sp>
      <p:sp>
        <p:nvSpPr>
          <p:cNvPr id="76" name="Freeform 173"/>
          <p:cNvSpPr>
            <a:spLocks noEditPoints="1"/>
          </p:cNvSpPr>
          <p:nvPr/>
        </p:nvSpPr>
        <p:spPr bwMode="auto">
          <a:xfrm>
            <a:off x="3719856" y="26364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7" name="Freeform 110"/>
          <p:cNvSpPr>
            <a:spLocks noEditPoints="1"/>
          </p:cNvSpPr>
          <p:nvPr/>
        </p:nvSpPr>
        <p:spPr bwMode="auto">
          <a:xfrm>
            <a:off x="3717851" y="34146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8" name="Freeform 136"/>
          <p:cNvSpPr>
            <a:spLocks noEditPoints="1"/>
          </p:cNvSpPr>
          <p:nvPr/>
        </p:nvSpPr>
        <p:spPr bwMode="auto">
          <a:xfrm>
            <a:off x="3737697" y="425332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79" name="Freeform 332"/>
          <p:cNvSpPr>
            <a:spLocks noEditPoints="1"/>
          </p:cNvSpPr>
          <p:nvPr/>
        </p:nvSpPr>
        <p:spPr bwMode="auto">
          <a:xfrm>
            <a:off x="3726033" y="507972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6" name="灯片编号占位符 5"/>
          <p:cNvSpPr>
            <a:spLocks noGrp="1"/>
          </p:cNvSpPr>
          <p:nvPr>
            <p:ph type="sldNum" sz="quarter" idx="12"/>
          </p:nvPr>
        </p:nvSpPr>
        <p:spPr/>
        <p:txBody>
          <a:bodyPr/>
          <a:lstStyle/>
          <a:p>
            <a:fld id="{344E241F-D2F4-4B3A-952F-D6E7DF06C30F}" type="slidenum">
              <a:rPr lang="zh-CN" altLang="en-US" smtClean="0">
                <a:latin typeface="+mn-ea"/>
              </a:rPr>
              <a:t>30</a:t>
            </a:fld>
            <a:endParaRPr lang="zh-CN" altLang="en-US">
              <a:latin typeface="+mn-ea"/>
            </a:endParaRPr>
          </a:p>
        </p:txBody>
      </p:sp>
    </p:spTree>
    <p:extLst>
      <p:ext uri="{BB962C8B-B14F-4D97-AF65-F5344CB8AC3E}">
        <p14:creationId xmlns:p14="http://schemas.microsoft.com/office/powerpoint/2010/main" val="2623690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grpSp>
        <p:nvGrpSpPr>
          <p:cNvPr id="2" name="组合 1"/>
          <p:cNvGrpSpPr/>
          <p:nvPr/>
        </p:nvGrpSpPr>
        <p:grpSpPr>
          <a:xfrm>
            <a:off x="382191" y="1292687"/>
            <a:ext cx="8379619" cy="4272626"/>
            <a:chOff x="509587" y="769257"/>
            <a:chExt cx="11172825" cy="5696835"/>
          </a:xfrm>
        </p:grpSpPr>
        <p:sp>
          <p:nvSpPr>
            <p:cNvPr id="10" name="圆角矩形 9"/>
            <p:cNvSpPr/>
            <p:nvPr/>
          </p:nvSpPr>
          <p:spPr>
            <a:xfrm>
              <a:off x="509587" y="769257"/>
              <a:ext cx="11172825" cy="1433289"/>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1" name="圆角矩形 10"/>
            <p:cNvSpPr/>
            <p:nvPr/>
          </p:nvSpPr>
          <p:spPr>
            <a:xfrm>
              <a:off x="509587" y="2335896"/>
              <a:ext cx="11172825" cy="2401242"/>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2" name="圆角矩形 11"/>
            <p:cNvSpPr/>
            <p:nvPr/>
          </p:nvSpPr>
          <p:spPr>
            <a:xfrm>
              <a:off x="509587" y="4862807"/>
              <a:ext cx="11172825" cy="738185"/>
            </a:xfrm>
            <a:prstGeom prst="roundRect">
              <a:avLst>
                <a:gd name="adj" fmla="val 2024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3" name="圆角矩形 12"/>
            <p:cNvSpPr/>
            <p:nvPr/>
          </p:nvSpPr>
          <p:spPr>
            <a:xfrm>
              <a:off x="509587" y="5741877"/>
              <a:ext cx="11172825" cy="724215"/>
            </a:xfrm>
            <a:prstGeom prst="roundRect">
              <a:avLst>
                <a:gd name="adj" fmla="val 992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4" name="圆角矩形 13"/>
            <p:cNvSpPr/>
            <p:nvPr/>
          </p:nvSpPr>
          <p:spPr>
            <a:xfrm>
              <a:off x="661988" y="1486327"/>
              <a:ext cx="202519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服务接口</a:t>
              </a:r>
            </a:p>
          </p:txBody>
        </p:sp>
        <p:sp>
          <p:nvSpPr>
            <p:cNvPr id="15" name="圆角矩形 14"/>
            <p:cNvSpPr/>
            <p:nvPr/>
          </p:nvSpPr>
          <p:spPr>
            <a:xfrm>
              <a:off x="2839586" y="1479896"/>
              <a:ext cx="205694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服务注册</a:t>
              </a:r>
            </a:p>
          </p:txBody>
        </p:sp>
        <p:sp>
          <p:nvSpPr>
            <p:cNvPr id="16" name="圆角矩形 15"/>
            <p:cNvSpPr/>
            <p:nvPr/>
          </p:nvSpPr>
          <p:spPr>
            <a:xfrm>
              <a:off x="5048931"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服务查找</a:t>
              </a:r>
            </a:p>
          </p:txBody>
        </p:sp>
        <p:sp>
          <p:nvSpPr>
            <p:cNvPr id="17" name="圆角矩形 16"/>
            <p:cNvSpPr/>
            <p:nvPr/>
          </p:nvSpPr>
          <p:spPr>
            <a:xfrm>
              <a:off x="7268256" y="1486327"/>
              <a:ext cx="2066925"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服务访问</a:t>
              </a:r>
            </a:p>
          </p:txBody>
        </p:sp>
        <p:sp>
          <p:nvSpPr>
            <p:cNvPr id="18" name="圆角矩形 17"/>
            <p:cNvSpPr/>
            <p:nvPr/>
          </p:nvSpPr>
          <p:spPr>
            <a:xfrm>
              <a:off x="9487581" y="1486327"/>
              <a:ext cx="2056946"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服务工作流</a:t>
              </a:r>
            </a:p>
          </p:txBody>
        </p:sp>
        <p:sp>
          <p:nvSpPr>
            <p:cNvPr id="19" name="文本框 18"/>
            <p:cNvSpPr txBox="1"/>
            <p:nvPr/>
          </p:nvSpPr>
          <p:spPr>
            <a:xfrm>
              <a:off x="5208371" y="903189"/>
              <a:ext cx="1808529" cy="492443"/>
            </a:xfrm>
            <a:prstGeom prst="rect">
              <a:avLst/>
            </a:prstGeom>
            <a:noFill/>
          </p:spPr>
          <p:txBody>
            <a:bodyPr wrap="none" rtlCol="0">
              <a:spAutoFit/>
            </a:bodyPr>
            <a:lstStyle/>
            <a:p>
              <a:r>
                <a:rPr lang="en-US" altLang="zh-CN" dirty="0">
                  <a:solidFill>
                    <a:schemeClr val="tx1">
                      <a:lumMod val="75000"/>
                      <a:lumOff val="25000"/>
                    </a:schemeClr>
                  </a:solidFill>
                  <a:latin typeface="+mn-ea"/>
                </a:rPr>
                <a:t>SOA</a:t>
              </a:r>
              <a:r>
                <a:rPr lang="zh-CN" altLang="en-US" dirty="0">
                  <a:solidFill>
                    <a:schemeClr val="tx1">
                      <a:lumMod val="75000"/>
                      <a:lumOff val="25000"/>
                    </a:schemeClr>
                  </a:solidFill>
                  <a:latin typeface="+mn-ea"/>
                </a:rPr>
                <a:t>构建层</a:t>
              </a:r>
            </a:p>
          </p:txBody>
        </p:sp>
        <p:sp>
          <p:nvSpPr>
            <p:cNvPr id="20" name="文本框 19"/>
            <p:cNvSpPr txBox="1"/>
            <p:nvPr/>
          </p:nvSpPr>
          <p:spPr>
            <a:xfrm>
              <a:off x="5091112" y="2371740"/>
              <a:ext cx="2092880" cy="492443"/>
            </a:xfrm>
            <a:prstGeom prst="rect">
              <a:avLst/>
            </a:prstGeom>
            <a:noFill/>
          </p:spPr>
          <p:txBody>
            <a:bodyPr wrap="none" rtlCol="0">
              <a:spAutoFit/>
            </a:bodyPr>
            <a:lstStyle/>
            <a:p>
              <a:r>
                <a:rPr lang="zh-CN" altLang="en-US" dirty="0">
                  <a:solidFill>
                    <a:schemeClr val="tx1">
                      <a:lumMod val="75000"/>
                      <a:lumOff val="25000"/>
                    </a:schemeClr>
                  </a:solidFill>
                  <a:latin typeface="+mn-ea"/>
                </a:rPr>
                <a:t>管理中间件层</a:t>
              </a:r>
            </a:p>
          </p:txBody>
        </p:sp>
        <p:sp>
          <p:nvSpPr>
            <p:cNvPr id="21" name="圆角矩形 20"/>
            <p:cNvSpPr/>
            <p:nvPr/>
          </p:nvSpPr>
          <p:spPr>
            <a:xfrm>
              <a:off x="661988" y="2866797"/>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2" name="圆角矩形 21"/>
            <p:cNvSpPr/>
            <p:nvPr/>
          </p:nvSpPr>
          <p:spPr>
            <a:xfrm>
              <a:off x="3902755" y="2917597"/>
              <a:ext cx="1783254"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用户环境配置</a:t>
              </a:r>
            </a:p>
          </p:txBody>
        </p:sp>
        <p:sp>
          <p:nvSpPr>
            <p:cNvPr id="23" name="圆角矩形 22"/>
            <p:cNvSpPr/>
            <p:nvPr/>
          </p:nvSpPr>
          <p:spPr>
            <a:xfrm>
              <a:off x="2103522"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计算资源池</a:t>
              </a:r>
            </a:p>
          </p:txBody>
        </p:sp>
        <p:sp>
          <p:nvSpPr>
            <p:cNvPr id="24" name="圆角矩形 23"/>
            <p:cNvSpPr/>
            <p:nvPr/>
          </p:nvSpPr>
          <p:spPr>
            <a:xfrm>
              <a:off x="4017947"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存储资源池</a:t>
              </a:r>
            </a:p>
          </p:txBody>
        </p:sp>
        <p:sp>
          <p:nvSpPr>
            <p:cNvPr id="25" name="圆角矩形 24"/>
            <p:cNvSpPr/>
            <p:nvPr/>
          </p:nvSpPr>
          <p:spPr>
            <a:xfrm>
              <a:off x="5916224" y="4921682"/>
              <a:ext cx="1847850"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网络资源池</a:t>
              </a:r>
            </a:p>
          </p:txBody>
        </p:sp>
        <p:sp>
          <p:nvSpPr>
            <p:cNvPr id="26" name="圆角矩形 25"/>
            <p:cNvSpPr/>
            <p:nvPr/>
          </p:nvSpPr>
          <p:spPr>
            <a:xfrm>
              <a:off x="7830649"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数据资源池</a:t>
              </a:r>
            </a:p>
          </p:txBody>
        </p:sp>
        <p:sp>
          <p:nvSpPr>
            <p:cNvPr id="29" name="圆角矩形 28"/>
            <p:cNvSpPr/>
            <p:nvPr/>
          </p:nvSpPr>
          <p:spPr>
            <a:xfrm>
              <a:off x="9733802" y="4921682"/>
              <a:ext cx="1836578"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软件资源池</a:t>
              </a:r>
            </a:p>
          </p:txBody>
        </p:sp>
        <p:sp>
          <p:nvSpPr>
            <p:cNvPr id="32" name="圆角矩形 31"/>
            <p:cNvSpPr/>
            <p:nvPr/>
          </p:nvSpPr>
          <p:spPr>
            <a:xfrm>
              <a:off x="2337084" y="5799242"/>
              <a:ext cx="156567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计算机</a:t>
              </a:r>
            </a:p>
          </p:txBody>
        </p:sp>
        <p:sp>
          <p:nvSpPr>
            <p:cNvPr id="33" name="圆角矩形 32"/>
            <p:cNvSpPr/>
            <p:nvPr/>
          </p:nvSpPr>
          <p:spPr>
            <a:xfrm>
              <a:off x="4066479" y="5799242"/>
              <a:ext cx="175078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存储器</a:t>
              </a:r>
            </a:p>
          </p:txBody>
        </p:sp>
        <p:sp>
          <p:nvSpPr>
            <p:cNvPr id="34" name="圆角矩形 33"/>
            <p:cNvSpPr/>
            <p:nvPr/>
          </p:nvSpPr>
          <p:spPr>
            <a:xfrm>
              <a:off x="5980990" y="5799242"/>
              <a:ext cx="2052407"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网络设施</a:t>
              </a:r>
            </a:p>
          </p:txBody>
        </p:sp>
        <p:sp>
          <p:nvSpPr>
            <p:cNvPr id="35" name="圆角矩形 34"/>
            <p:cNvSpPr/>
            <p:nvPr/>
          </p:nvSpPr>
          <p:spPr>
            <a:xfrm>
              <a:off x="8196667" y="5799242"/>
              <a:ext cx="163739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数据库</a:t>
              </a:r>
            </a:p>
          </p:txBody>
        </p:sp>
        <p:sp>
          <p:nvSpPr>
            <p:cNvPr id="36" name="圆角矩形 35"/>
            <p:cNvSpPr/>
            <p:nvPr/>
          </p:nvSpPr>
          <p:spPr>
            <a:xfrm>
              <a:off x="9997328" y="5799242"/>
              <a:ext cx="1573051" cy="590550"/>
            </a:xfrm>
            <a:prstGeom prst="roundRect">
              <a:avLst/>
            </a:prstGeom>
            <a:solidFill>
              <a:srgbClr val="7AB8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mn-ea"/>
                </a:rPr>
                <a:t>软件</a:t>
              </a:r>
            </a:p>
          </p:txBody>
        </p:sp>
        <p:sp>
          <p:nvSpPr>
            <p:cNvPr id="37" name="圆角矩形 36"/>
            <p:cNvSpPr/>
            <p:nvPr/>
          </p:nvSpPr>
          <p:spPr>
            <a:xfrm>
              <a:off x="661988" y="3488972"/>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8" name="圆角矩形 37"/>
            <p:cNvSpPr/>
            <p:nvPr/>
          </p:nvSpPr>
          <p:spPr>
            <a:xfrm>
              <a:off x="661988" y="4113064"/>
              <a:ext cx="8343647" cy="540544"/>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9" name="文本框 38"/>
            <p:cNvSpPr txBox="1"/>
            <p:nvPr/>
          </p:nvSpPr>
          <p:spPr>
            <a:xfrm>
              <a:off x="561562" y="5001067"/>
              <a:ext cx="1477328" cy="492443"/>
            </a:xfrm>
            <a:prstGeom prst="rect">
              <a:avLst/>
            </a:prstGeom>
            <a:noFill/>
          </p:spPr>
          <p:txBody>
            <a:bodyPr wrap="none" rtlCol="0">
              <a:spAutoFit/>
            </a:bodyPr>
            <a:lstStyle/>
            <a:p>
              <a:r>
                <a:rPr lang="zh-CN" altLang="en-US" dirty="0">
                  <a:solidFill>
                    <a:schemeClr val="tx1">
                      <a:lumMod val="75000"/>
                      <a:lumOff val="25000"/>
                    </a:schemeClr>
                  </a:solidFill>
                  <a:latin typeface="+mn-ea"/>
                </a:rPr>
                <a:t>资源池层</a:t>
              </a:r>
            </a:p>
          </p:txBody>
        </p:sp>
        <p:sp>
          <p:nvSpPr>
            <p:cNvPr id="40" name="文本框 39"/>
            <p:cNvSpPr txBox="1"/>
            <p:nvPr/>
          </p:nvSpPr>
          <p:spPr>
            <a:xfrm>
              <a:off x="561562" y="5901531"/>
              <a:ext cx="1785104" cy="492443"/>
            </a:xfrm>
            <a:prstGeom prst="rect">
              <a:avLst/>
            </a:prstGeom>
            <a:noFill/>
          </p:spPr>
          <p:txBody>
            <a:bodyPr wrap="none" rtlCol="0">
              <a:spAutoFit/>
            </a:bodyPr>
            <a:lstStyle/>
            <a:p>
              <a:r>
                <a:rPr lang="zh-CN" altLang="en-US" dirty="0">
                  <a:solidFill>
                    <a:schemeClr val="tx1">
                      <a:lumMod val="75000"/>
                      <a:lumOff val="25000"/>
                    </a:schemeClr>
                  </a:solidFill>
                  <a:latin typeface="+mn-ea"/>
                </a:rPr>
                <a:t>物理资源层</a:t>
              </a:r>
            </a:p>
          </p:txBody>
        </p:sp>
        <p:sp>
          <p:nvSpPr>
            <p:cNvPr id="41" name="圆角矩形 40"/>
            <p:cNvSpPr/>
            <p:nvPr/>
          </p:nvSpPr>
          <p:spPr>
            <a:xfrm>
              <a:off x="2122924" y="2913185"/>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账号管理</a:t>
              </a:r>
            </a:p>
          </p:txBody>
        </p:sp>
        <p:sp>
          <p:nvSpPr>
            <p:cNvPr id="42" name="文本框 41"/>
            <p:cNvSpPr txBox="1"/>
            <p:nvPr/>
          </p:nvSpPr>
          <p:spPr>
            <a:xfrm>
              <a:off x="613534" y="2906236"/>
              <a:ext cx="1477328" cy="492443"/>
            </a:xfrm>
            <a:prstGeom prst="rect">
              <a:avLst/>
            </a:prstGeom>
            <a:noFill/>
          </p:spPr>
          <p:txBody>
            <a:bodyPr wrap="none" rtlCol="0">
              <a:spAutoFit/>
            </a:bodyPr>
            <a:lstStyle/>
            <a:p>
              <a:r>
                <a:rPr lang="zh-CN" altLang="en-US" dirty="0">
                  <a:solidFill>
                    <a:schemeClr val="tx1">
                      <a:lumMod val="75000"/>
                      <a:lumOff val="25000"/>
                    </a:schemeClr>
                  </a:solidFill>
                  <a:latin typeface="+mn-ea"/>
                </a:rPr>
                <a:t>用户管理</a:t>
              </a:r>
            </a:p>
          </p:txBody>
        </p:sp>
        <p:sp>
          <p:nvSpPr>
            <p:cNvPr id="43" name="文本框 42"/>
            <p:cNvSpPr txBox="1"/>
            <p:nvPr/>
          </p:nvSpPr>
          <p:spPr>
            <a:xfrm>
              <a:off x="613534" y="3545600"/>
              <a:ext cx="1477328" cy="492443"/>
            </a:xfrm>
            <a:prstGeom prst="rect">
              <a:avLst/>
            </a:prstGeom>
            <a:noFill/>
          </p:spPr>
          <p:txBody>
            <a:bodyPr wrap="none" rtlCol="0">
              <a:spAutoFit/>
            </a:bodyPr>
            <a:lstStyle/>
            <a:p>
              <a:r>
                <a:rPr lang="zh-CN" altLang="en-US" dirty="0">
                  <a:solidFill>
                    <a:schemeClr val="tx1">
                      <a:lumMod val="75000"/>
                      <a:lumOff val="25000"/>
                    </a:schemeClr>
                  </a:solidFill>
                  <a:latin typeface="+mn-ea"/>
                </a:rPr>
                <a:t>任务管理</a:t>
              </a:r>
            </a:p>
          </p:txBody>
        </p:sp>
        <p:sp>
          <p:nvSpPr>
            <p:cNvPr id="44" name="文本框 43"/>
            <p:cNvSpPr txBox="1"/>
            <p:nvPr/>
          </p:nvSpPr>
          <p:spPr>
            <a:xfrm>
              <a:off x="613534" y="4155185"/>
              <a:ext cx="1477328" cy="492443"/>
            </a:xfrm>
            <a:prstGeom prst="rect">
              <a:avLst/>
            </a:prstGeom>
            <a:noFill/>
          </p:spPr>
          <p:txBody>
            <a:bodyPr wrap="none" rtlCol="0">
              <a:spAutoFit/>
            </a:bodyPr>
            <a:lstStyle/>
            <a:p>
              <a:r>
                <a:rPr lang="zh-CN" altLang="en-US" dirty="0">
                  <a:solidFill>
                    <a:schemeClr val="tx1">
                      <a:lumMod val="75000"/>
                      <a:lumOff val="25000"/>
                    </a:schemeClr>
                  </a:solidFill>
                  <a:latin typeface="+mn-ea"/>
                </a:rPr>
                <a:t>资源管理</a:t>
              </a:r>
            </a:p>
          </p:txBody>
        </p:sp>
        <p:sp>
          <p:nvSpPr>
            <p:cNvPr id="45" name="圆角矩形 44"/>
            <p:cNvSpPr/>
            <p:nvPr/>
          </p:nvSpPr>
          <p:spPr>
            <a:xfrm>
              <a:off x="5774090" y="2921993"/>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用户交互管理</a:t>
              </a:r>
            </a:p>
          </p:txBody>
        </p:sp>
        <p:sp>
          <p:nvSpPr>
            <p:cNvPr id="46" name="圆角矩形 45"/>
            <p:cNvSpPr/>
            <p:nvPr/>
          </p:nvSpPr>
          <p:spPr>
            <a:xfrm>
              <a:off x="7591391" y="2919616"/>
              <a:ext cx="131880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使用计费</a:t>
              </a:r>
            </a:p>
          </p:txBody>
        </p:sp>
        <p:sp>
          <p:nvSpPr>
            <p:cNvPr id="47" name="圆角矩形 46"/>
            <p:cNvSpPr/>
            <p:nvPr/>
          </p:nvSpPr>
          <p:spPr>
            <a:xfrm>
              <a:off x="9143520" y="2866797"/>
              <a:ext cx="2401007" cy="1786811"/>
            </a:xfrm>
            <a:prstGeom prst="roundRect">
              <a:avLst>
                <a:gd name="adj" fmla="val 9925"/>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48" name="圆角矩形 47"/>
            <p:cNvSpPr/>
            <p:nvPr/>
          </p:nvSpPr>
          <p:spPr>
            <a:xfrm>
              <a:off x="9735958" y="2927699"/>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身份认证</a:t>
              </a:r>
            </a:p>
          </p:txBody>
        </p:sp>
        <p:sp>
          <p:nvSpPr>
            <p:cNvPr id="49" name="圆角矩形 48"/>
            <p:cNvSpPr/>
            <p:nvPr/>
          </p:nvSpPr>
          <p:spPr>
            <a:xfrm>
              <a:off x="9735958" y="3357672"/>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访问授权</a:t>
              </a:r>
            </a:p>
          </p:txBody>
        </p:sp>
        <p:sp>
          <p:nvSpPr>
            <p:cNvPr id="50" name="圆角矩形 49"/>
            <p:cNvSpPr/>
            <p:nvPr/>
          </p:nvSpPr>
          <p:spPr>
            <a:xfrm>
              <a:off x="9735958" y="3787645"/>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综合防护</a:t>
              </a:r>
            </a:p>
          </p:txBody>
        </p:sp>
        <p:sp>
          <p:nvSpPr>
            <p:cNvPr id="51" name="圆角矩形 50"/>
            <p:cNvSpPr/>
            <p:nvPr/>
          </p:nvSpPr>
          <p:spPr>
            <a:xfrm>
              <a:off x="9735958" y="4213967"/>
              <a:ext cx="1694042" cy="384403"/>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安全审计</a:t>
              </a:r>
            </a:p>
          </p:txBody>
        </p:sp>
        <p:sp>
          <p:nvSpPr>
            <p:cNvPr id="52" name="文本框 51"/>
            <p:cNvSpPr txBox="1"/>
            <p:nvPr/>
          </p:nvSpPr>
          <p:spPr>
            <a:xfrm>
              <a:off x="9241359" y="2957486"/>
              <a:ext cx="553997" cy="1600439"/>
            </a:xfrm>
            <a:prstGeom prst="rect">
              <a:avLst/>
            </a:prstGeom>
            <a:noFill/>
          </p:spPr>
          <p:txBody>
            <a:bodyPr wrap="none" rtlCol="0">
              <a:spAutoFit/>
            </a:bodyPr>
            <a:lstStyle/>
            <a:p>
              <a:r>
                <a:rPr lang="zh-CN" altLang="en-US" dirty="0">
                  <a:solidFill>
                    <a:schemeClr val="tx1">
                      <a:lumMod val="75000"/>
                      <a:lumOff val="25000"/>
                    </a:schemeClr>
                  </a:solidFill>
                  <a:latin typeface="+mn-ea"/>
                </a:rPr>
                <a:t>安</a:t>
              </a:r>
              <a:endParaRPr lang="en-US" altLang="zh-CN" dirty="0">
                <a:solidFill>
                  <a:schemeClr val="tx1">
                    <a:lumMod val="75000"/>
                    <a:lumOff val="25000"/>
                  </a:schemeClr>
                </a:solidFill>
                <a:latin typeface="+mn-ea"/>
              </a:endParaRPr>
            </a:p>
            <a:p>
              <a:r>
                <a:rPr lang="zh-CN" altLang="en-US" dirty="0">
                  <a:solidFill>
                    <a:schemeClr val="tx1">
                      <a:lumMod val="75000"/>
                      <a:lumOff val="25000"/>
                    </a:schemeClr>
                  </a:solidFill>
                  <a:latin typeface="+mn-ea"/>
                </a:rPr>
                <a:t>全</a:t>
              </a:r>
              <a:endParaRPr lang="en-US" altLang="zh-CN" dirty="0">
                <a:solidFill>
                  <a:schemeClr val="tx1">
                    <a:lumMod val="75000"/>
                    <a:lumOff val="25000"/>
                  </a:schemeClr>
                </a:solidFill>
                <a:latin typeface="+mn-ea"/>
              </a:endParaRPr>
            </a:p>
            <a:p>
              <a:r>
                <a:rPr lang="zh-CN" altLang="en-US" dirty="0">
                  <a:solidFill>
                    <a:schemeClr val="tx1">
                      <a:lumMod val="75000"/>
                      <a:lumOff val="25000"/>
                    </a:schemeClr>
                  </a:solidFill>
                  <a:latin typeface="+mn-ea"/>
                </a:rPr>
                <a:t>管</a:t>
              </a:r>
              <a:endParaRPr lang="en-US" altLang="zh-CN" dirty="0">
                <a:solidFill>
                  <a:schemeClr val="tx1">
                    <a:lumMod val="75000"/>
                    <a:lumOff val="25000"/>
                  </a:schemeClr>
                </a:solidFill>
                <a:latin typeface="+mn-ea"/>
              </a:endParaRPr>
            </a:p>
            <a:p>
              <a:r>
                <a:rPr lang="zh-CN" altLang="en-US" dirty="0">
                  <a:solidFill>
                    <a:schemeClr val="tx1">
                      <a:lumMod val="75000"/>
                      <a:lumOff val="25000"/>
                    </a:schemeClr>
                  </a:solidFill>
                  <a:latin typeface="+mn-ea"/>
                </a:rPr>
                <a:t>理</a:t>
              </a:r>
            </a:p>
          </p:txBody>
        </p:sp>
        <p:sp>
          <p:nvSpPr>
            <p:cNvPr id="53" name="圆角矩形 52"/>
            <p:cNvSpPr/>
            <p:nvPr/>
          </p:nvSpPr>
          <p:spPr>
            <a:xfrm>
              <a:off x="4630057" y="3545049"/>
              <a:ext cx="137050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任务调度</a:t>
              </a:r>
            </a:p>
          </p:txBody>
        </p:sp>
        <p:sp>
          <p:nvSpPr>
            <p:cNvPr id="54" name="圆角矩形 53"/>
            <p:cNvSpPr/>
            <p:nvPr/>
          </p:nvSpPr>
          <p:spPr>
            <a:xfrm>
              <a:off x="2122924" y="3540637"/>
              <a:ext cx="241169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映像部署和管理</a:t>
              </a:r>
            </a:p>
          </p:txBody>
        </p:sp>
        <p:sp>
          <p:nvSpPr>
            <p:cNvPr id="55" name="圆角矩形 54"/>
            <p:cNvSpPr/>
            <p:nvPr/>
          </p:nvSpPr>
          <p:spPr>
            <a:xfrm>
              <a:off x="6096000" y="3549445"/>
              <a:ext cx="126801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任务执行</a:t>
              </a:r>
            </a:p>
          </p:txBody>
        </p:sp>
        <p:sp>
          <p:nvSpPr>
            <p:cNvPr id="56" name="圆角矩形 55"/>
            <p:cNvSpPr/>
            <p:nvPr/>
          </p:nvSpPr>
          <p:spPr>
            <a:xfrm>
              <a:off x="7459453" y="3547068"/>
              <a:ext cx="1450748"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生命期管理</a:t>
              </a:r>
            </a:p>
          </p:txBody>
        </p:sp>
        <p:sp>
          <p:nvSpPr>
            <p:cNvPr id="57" name="圆角矩形 56"/>
            <p:cNvSpPr/>
            <p:nvPr/>
          </p:nvSpPr>
          <p:spPr>
            <a:xfrm>
              <a:off x="3963365" y="4175451"/>
              <a:ext cx="1685362"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故障检测</a:t>
              </a:r>
            </a:p>
          </p:txBody>
        </p:sp>
        <p:sp>
          <p:nvSpPr>
            <p:cNvPr id="58" name="圆角矩形 57"/>
            <p:cNvSpPr/>
            <p:nvPr/>
          </p:nvSpPr>
          <p:spPr>
            <a:xfrm>
              <a:off x="2122924" y="4171039"/>
              <a:ext cx="1691750"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负载均衡</a:t>
              </a:r>
            </a:p>
          </p:txBody>
        </p:sp>
        <p:sp>
          <p:nvSpPr>
            <p:cNvPr id="59" name="圆角矩形 58"/>
            <p:cNvSpPr/>
            <p:nvPr/>
          </p:nvSpPr>
          <p:spPr>
            <a:xfrm>
              <a:off x="5774090" y="4179847"/>
              <a:ext cx="1570835"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故障恢复</a:t>
              </a:r>
            </a:p>
          </p:txBody>
        </p:sp>
        <p:sp>
          <p:nvSpPr>
            <p:cNvPr id="60" name="圆角矩形 59"/>
            <p:cNvSpPr/>
            <p:nvPr/>
          </p:nvSpPr>
          <p:spPr>
            <a:xfrm>
              <a:off x="7459452" y="4177470"/>
              <a:ext cx="1450749" cy="455890"/>
            </a:xfrm>
            <a:prstGeom prst="round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bg1"/>
                  </a:solidFill>
                  <a:latin typeface="+mn-ea"/>
                </a:rPr>
                <a:t>监视统计</a:t>
              </a:r>
            </a:p>
          </p:txBody>
        </p:sp>
      </p:grpSp>
      <p:grpSp>
        <p:nvGrpSpPr>
          <p:cNvPr id="62" name="组合 61"/>
          <p:cNvGrpSpPr/>
          <p:nvPr/>
        </p:nvGrpSpPr>
        <p:grpSpPr>
          <a:xfrm>
            <a:off x="-1" y="-2439"/>
            <a:ext cx="9145786" cy="718410"/>
            <a:chOff x="-1" y="190175"/>
            <a:chExt cx="9145786" cy="525795"/>
          </a:xfrm>
        </p:grpSpPr>
        <p:sp>
          <p:nvSpPr>
            <p:cNvPr id="63" name="任意多边形 62"/>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64" name="任意多边形 63"/>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65" name="任意多边形 64"/>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66" name="文本框 65"/>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69" name="文本框 68"/>
          <p:cNvSpPr txBox="1"/>
          <p:nvPr/>
        </p:nvSpPr>
        <p:spPr>
          <a:xfrm>
            <a:off x="452233" y="162143"/>
            <a:ext cx="2768707" cy="415498"/>
          </a:xfrm>
          <a:prstGeom prst="rect">
            <a:avLst/>
          </a:prstGeom>
          <a:noFill/>
        </p:spPr>
        <p:txBody>
          <a:bodyPr wrap="none" rtlCol="0">
            <a:spAutoFit/>
          </a:bodyPr>
          <a:lstStyle/>
          <a:p>
            <a:r>
              <a:rPr lang="en-US" altLang="zh-CN" sz="2100" b="1" spc="225" dirty="0">
                <a:solidFill>
                  <a:schemeClr val="bg1"/>
                </a:solidFill>
                <a:latin typeface="+mn-ea"/>
              </a:rPr>
              <a:t>1.4</a:t>
            </a:r>
            <a:r>
              <a:rPr lang="zh-CN" altLang="en-US" sz="2100" b="1" spc="225" dirty="0">
                <a:solidFill>
                  <a:schemeClr val="bg1"/>
                </a:solidFill>
                <a:latin typeface="+mn-ea"/>
              </a:rPr>
              <a:t>云计算实现机制</a:t>
            </a:r>
          </a:p>
        </p:txBody>
      </p:sp>
      <p:sp>
        <p:nvSpPr>
          <p:cNvPr id="70" name="Freeform 136"/>
          <p:cNvSpPr>
            <a:spLocks noEditPoints="1"/>
          </p:cNvSpPr>
          <p:nvPr/>
        </p:nvSpPr>
        <p:spPr bwMode="auto">
          <a:xfrm>
            <a:off x="177551" y="201672"/>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3" name="灯片编号占位符 2"/>
          <p:cNvSpPr>
            <a:spLocks noGrp="1"/>
          </p:cNvSpPr>
          <p:nvPr>
            <p:ph type="sldNum" sz="quarter" idx="4"/>
          </p:nvPr>
        </p:nvSpPr>
        <p:spPr/>
        <p:txBody>
          <a:bodyPr/>
          <a:lstStyle/>
          <a:p>
            <a:fld id="{344E241F-D2F4-4B3A-952F-D6E7DF06C30F}" type="slidenum">
              <a:rPr lang="zh-CN" altLang="en-US" smtClean="0">
                <a:latin typeface="+mn-ea"/>
              </a:rPr>
              <a:t>31</a:t>
            </a:fld>
            <a:endParaRPr lang="zh-CN" altLang="en-US">
              <a:latin typeface="+mn-ea"/>
            </a:endParaRPr>
          </a:p>
        </p:txBody>
      </p:sp>
    </p:spTree>
    <p:extLst>
      <p:ext uri="{BB962C8B-B14F-4D97-AF65-F5344CB8AC3E}">
        <p14:creationId xmlns:p14="http://schemas.microsoft.com/office/powerpoint/2010/main" val="2449801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矩形 12"/>
          <p:cNvSpPr/>
          <p:nvPr/>
        </p:nvSpPr>
        <p:spPr>
          <a:xfrm>
            <a:off x="123631" y="824637"/>
            <a:ext cx="8950322" cy="53757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latin typeface="+mn-ea"/>
            </a:endParaRPr>
          </a:p>
        </p:txBody>
      </p:sp>
      <p:sp>
        <p:nvSpPr>
          <p:cNvPr id="17" name="文本框 16"/>
          <p:cNvSpPr txBox="1"/>
          <p:nvPr/>
        </p:nvSpPr>
        <p:spPr>
          <a:xfrm>
            <a:off x="123630" y="887058"/>
            <a:ext cx="8950323" cy="464230"/>
          </a:xfrm>
          <a:prstGeom prst="rect">
            <a:avLst/>
          </a:prstGeom>
          <a:noFill/>
        </p:spPr>
        <p:txBody>
          <a:bodyPr wrap="square" rtlCol="0">
            <a:spAutoFit/>
          </a:bodyPr>
          <a:lstStyle/>
          <a:p>
            <a:pPr>
              <a:lnSpc>
                <a:spcPts val="2850"/>
              </a:lnSpc>
            </a:pPr>
            <a:r>
              <a:rPr lang="en-US" altLang="zh-CN" sz="2100" dirty="0">
                <a:solidFill>
                  <a:schemeClr val="bg1"/>
                </a:solidFill>
                <a:latin typeface="+mn-ea"/>
              </a:rPr>
              <a:t>【</a:t>
            </a:r>
            <a:r>
              <a:rPr lang="zh-CN" altLang="en-US" sz="2100" dirty="0">
                <a:solidFill>
                  <a:schemeClr val="bg1"/>
                </a:solidFill>
                <a:latin typeface="+mn-ea"/>
              </a:rPr>
              <a:t>例</a:t>
            </a:r>
            <a:r>
              <a:rPr lang="en-US" altLang="zh-CN" sz="2100" dirty="0">
                <a:solidFill>
                  <a:schemeClr val="bg1"/>
                </a:solidFill>
                <a:latin typeface="+mn-ea"/>
              </a:rPr>
              <a:t> 】 IaaS</a:t>
            </a:r>
            <a:r>
              <a:rPr lang="zh-CN" altLang="en-US" sz="2100" dirty="0">
                <a:solidFill>
                  <a:schemeClr val="bg1"/>
                </a:solidFill>
                <a:latin typeface="+mn-ea"/>
              </a:rPr>
              <a:t>技术架构</a:t>
            </a:r>
            <a:endParaRPr lang="zh-CN" altLang="en-US" sz="1500" dirty="0">
              <a:solidFill>
                <a:schemeClr val="bg1"/>
              </a:solidFill>
              <a:latin typeface="+mn-ea"/>
            </a:endParaRPr>
          </a:p>
        </p:txBody>
      </p:sp>
      <p:grpSp>
        <p:nvGrpSpPr>
          <p:cNvPr id="22" name="组合 21"/>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2" name="文本框 31"/>
          <p:cNvSpPr txBox="1"/>
          <p:nvPr/>
        </p:nvSpPr>
        <p:spPr>
          <a:xfrm>
            <a:off x="452233" y="156514"/>
            <a:ext cx="4003019" cy="415498"/>
          </a:xfrm>
          <a:prstGeom prst="rect">
            <a:avLst/>
          </a:prstGeom>
          <a:noFill/>
        </p:spPr>
        <p:txBody>
          <a:bodyPr wrap="none" rtlCol="0">
            <a:spAutoFit/>
          </a:bodyPr>
          <a:lstStyle/>
          <a:p>
            <a:r>
              <a:rPr lang="en-US" altLang="zh-CN" sz="2100" b="1" spc="225" dirty="0">
                <a:solidFill>
                  <a:schemeClr val="bg1"/>
                </a:solidFill>
                <a:latin typeface="+mn-ea"/>
              </a:rPr>
              <a:t>1.2</a:t>
            </a:r>
            <a:r>
              <a:rPr lang="zh-CN" altLang="en-US" sz="2100" b="1" spc="225" dirty="0">
                <a:solidFill>
                  <a:schemeClr val="bg1"/>
                </a:solidFill>
                <a:latin typeface="+mn-ea"/>
              </a:rPr>
              <a:t>云计算</a:t>
            </a:r>
            <a:r>
              <a:rPr lang="en-US" altLang="zh-CN" sz="2100" b="1" spc="225" dirty="0">
                <a:solidFill>
                  <a:schemeClr val="bg1"/>
                </a:solidFill>
                <a:latin typeface="+mn-ea"/>
              </a:rPr>
              <a:t>——</a:t>
            </a:r>
            <a:r>
              <a:rPr lang="zh-CN" altLang="en-US" sz="2100" b="1" spc="225" dirty="0">
                <a:solidFill>
                  <a:schemeClr val="bg1"/>
                </a:solidFill>
                <a:latin typeface="+mn-ea"/>
              </a:rPr>
              <a:t>大数据的计算</a:t>
            </a:r>
          </a:p>
        </p:txBody>
      </p:sp>
      <p:sp>
        <p:nvSpPr>
          <p:cNvPr id="33" name="Freeform 173"/>
          <p:cNvSpPr>
            <a:spLocks noEditPoints="1"/>
          </p:cNvSpPr>
          <p:nvPr/>
        </p:nvSpPr>
        <p:spPr bwMode="auto">
          <a:xfrm>
            <a:off x="123631" y="256074"/>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 name="灯片编号占位符 1"/>
          <p:cNvSpPr>
            <a:spLocks noGrp="1"/>
          </p:cNvSpPr>
          <p:nvPr>
            <p:ph type="sldNum" sz="quarter" idx="4"/>
          </p:nvPr>
        </p:nvSpPr>
        <p:spPr/>
        <p:txBody>
          <a:bodyPr/>
          <a:lstStyle/>
          <a:p>
            <a:fld id="{344E241F-D2F4-4B3A-952F-D6E7DF06C30F}" type="slidenum">
              <a:rPr lang="zh-CN" altLang="en-US" smtClean="0">
                <a:latin typeface="+mn-ea"/>
              </a:rPr>
              <a:t>32</a:t>
            </a:fld>
            <a:endParaRPr lang="zh-CN" altLang="en-US">
              <a:latin typeface="+mn-ea"/>
            </a:endParaRPr>
          </a:p>
        </p:txBody>
      </p:sp>
      <p:pic>
        <p:nvPicPr>
          <p:cNvPr id="8" name="图片 7"/>
          <p:cNvPicPr>
            <a:picLocks noChangeAspect="1"/>
          </p:cNvPicPr>
          <p:nvPr/>
        </p:nvPicPr>
        <p:blipFill>
          <a:blip r:embed="rId3"/>
          <a:stretch>
            <a:fillRect/>
          </a:stretch>
        </p:blipFill>
        <p:spPr>
          <a:xfrm>
            <a:off x="1282751" y="1661904"/>
            <a:ext cx="6345001" cy="4261201"/>
          </a:xfrm>
          <a:prstGeom prst="rect">
            <a:avLst/>
          </a:prstGeom>
        </p:spPr>
      </p:pic>
    </p:spTree>
    <p:extLst>
      <p:ext uri="{BB962C8B-B14F-4D97-AF65-F5344CB8AC3E}">
        <p14:creationId xmlns:p14="http://schemas.microsoft.com/office/powerpoint/2010/main" val="3509333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1-4"/>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660" y="1964935"/>
            <a:ext cx="4749584" cy="337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6"/>
          <p:cNvSpPr>
            <a:spLocks noChangeArrowheads="1"/>
          </p:cNvSpPr>
          <p:nvPr/>
        </p:nvSpPr>
        <p:spPr bwMode="gray">
          <a:xfrm>
            <a:off x="629660" y="1502325"/>
            <a:ext cx="4686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dirty="0">
                <a:solidFill>
                  <a:schemeClr val="tx1">
                    <a:lumMod val="75000"/>
                    <a:lumOff val="25000"/>
                  </a:schemeClr>
                </a:solidFill>
                <a:latin typeface="黑体" panose="02010609060101010101" pitchFamily="49" charset="-122"/>
                <a:ea typeface="黑体" panose="02010609060101010101" pitchFamily="49" charset="-122"/>
              </a:rPr>
              <a:t>【IaaS</a:t>
            </a:r>
            <a:r>
              <a:rPr lang="zh-CN" altLang="en-US" b="1" dirty="0">
                <a:solidFill>
                  <a:schemeClr val="tx1">
                    <a:lumMod val="75000"/>
                    <a:lumOff val="25000"/>
                  </a:schemeClr>
                </a:solidFill>
                <a:latin typeface="黑体" panose="02010609060101010101" pitchFamily="49" charset="-122"/>
                <a:ea typeface="黑体" panose="02010609060101010101" pitchFamily="49" charset="-122"/>
              </a:rPr>
              <a:t>实现机制</a:t>
            </a:r>
            <a:r>
              <a:rPr lang="en-US" altLang="zh-CN" b="1"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 name="矩形 3"/>
          <p:cNvSpPr/>
          <p:nvPr/>
        </p:nvSpPr>
        <p:spPr>
          <a:xfrm>
            <a:off x="5745817" y="2804390"/>
            <a:ext cx="3212444" cy="300082"/>
          </a:xfrm>
          <a:prstGeom prst="rect">
            <a:avLst/>
          </a:prstGeom>
        </p:spPr>
        <p:txBody>
          <a:bodyPr wrap="square">
            <a:spAutoFit/>
          </a:bodyPr>
          <a:lstStyle/>
          <a:p>
            <a:r>
              <a:rPr lang="zh-CN" altLang="en-US" sz="1350" dirty="0">
                <a:solidFill>
                  <a:schemeClr val="tx1">
                    <a:lumMod val="75000"/>
                    <a:lumOff val="25000"/>
                  </a:schemeClr>
                </a:solidFill>
              </a:rPr>
              <a:t>服务目录是用户可以访问的服务清单。</a:t>
            </a:r>
          </a:p>
        </p:txBody>
      </p:sp>
      <p:sp>
        <p:nvSpPr>
          <p:cNvPr id="5" name="矩形 4"/>
          <p:cNvSpPr/>
          <p:nvPr/>
        </p:nvSpPr>
        <p:spPr>
          <a:xfrm>
            <a:off x="5745817" y="3221836"/>
            <a:ext cx="3212444" cy="507831"/>
          </a:xfrm>
          <a:prstGeom prst="rect">
            <a:avLst/>
          </a:prstGeom>
        </p:spPr>
        <p:txBody>
          <a:bodyPr wrap="square">
            <a:spAutoFit/>
          </a:bodyPr>
          <a:lstStyle/>
          <a:p>
            <a:r>
              <a:rPr lang="zh-CN" altLang="en-US" sz="1350" dirty="0">
                <a:solidFill>
                  <a:schemeClr val="tx1">
                    <a:lumMod val="75000"/>
                    <a:lumOff val="25000"/>
                  </a:schemeClr>
                </a:solidFill>
              </a:rPr>
              <a:t>系统管理模块负责管理和分配所有可用的资源，其核心是负载均衡。</a:t>
            </a:r>
          </a:p>
        </p:txBody>
      </p:sp>
      <p:sp>
        <p:nvSpPr>
          <p:cNvPr id="6" name="矩形 5"/>
          <p:cNvSpPr/>
          <p:nvPr/>
        </p:nvSpPr>
        <p:spPr>
          <a:xfrm>
            <a:off x="5745817" y="3847030"/>
            <a:ext cx="3212444" cy="507831"/>
          </a:xfrm>
          <a:prstGeom prst="rect">
            <a:avLst/>
          </a:prstGeom>
        </p:spPr>
        <p:txBody>
          <a:bodyPr wrap="square">
            <a:spAutoFit/>
          </a:bodyPr>
          <a:lstStyle/>
          <a:p>
            <a:r>
              <a:rPr lang="zh-CN" altLang="en-US" sz="1350" dirty="0">
                <a:solidFill>
                  <a:schemeClr val="tx1">
                    <a:lumMod val="75000"/>
                    <a:lumOff val="25000"/>
                  </a:schemeClr>
                </a:solidFill>
              </a:rPr>
              <a:t>配置工具负责在分配的节点上准备任务运行环境。</a:t>
            </a:r>
          </a:p>
        </p:txBody>
      </p:sp>
      <p:sp>
        <p:nvSpPr>
          <p:cNvPr id="8" name="矩形 7"/>
          <p:cNvSpPr/>
          <p:nvPr/>
        </p:nvSpPr>
        <p:spPr>
          <a:xfrm>
            <a:off x="5745818" y="4472225"/>
            <a:ext cx="3212444" cy="507831"/>
          </a:xfrm>
          <a:prstGeom prst="rect">
            <a:avLst/>
          </a:prstGeom>
        </p:spPr>
        <p:txBody>
          <a:bodyPr wrap="square">
            <a:spAutoFit/>
          </a:bodyPr>
          <a:lstStyle/>
          <a:p>
            <a:r>
              <a:rPr lang="zh-CN" altLang="en-US" sz="1350" dirty="0">
                <a:solidFill>
                  <a:schemeClr val="tx1">
                    <a:lumMod val="75000"/>
                    <a:lumOff val="25000"/>
                  </a:schemeClr>
                </a:solidFill>
              </a:rPr>
              <a:t>监视统计模块负责监视节点的运行状态，并完成用户使用节点情况的统计。</a:t>
            </a:r>
          </a:p>
        </p:txBody>
      </p:sp>
      <p:sp>
        <p:nvSpPr>
          <p:cNvPr id="9" name="矩形 8"/>
          <p:cNvSpPr/>
          <p:nvPr/>
        </p:nvSpPr>
        <p:spPr>
          <a:xfrm>
            <a:off x="5745817" y="2179196"/>
            <a:ext cx="3212444" cy="507831"/>
          </a:xfrm>
          <a:prstGeom prst="rect">
            <a:avLst/>
          </a:prstGeom>
        </p:spPr>
        <p:txBody>
          <a:bodyPr wrap="square">
            <a:spAutoFit/>
          </a:bodyPr>
          <a:lstStyle/>
          <a:p>
            <a:r>
              <a:rPr lang="zh-CN" altLang="en-US" sz="1350" dirty="0">
                <a:solidFill>
                  <a:schemeClr val="tx1">
                    <a:lumMod val="75000"/>
                    <a:lumOff val="25000"/>
                  </a:schemeClr>
                </a:solidFill>
              </a:rPr>
              <a:t>用户交互接口向应用以</a:t>
            </a:r>
            <a:r>
              <a:rPr lang="en-US" altLang="zh-CN" sz="1350" dirty="0">
                <a:solidFill>
                  <a:schemeClr val="tx1">
                    <a:lumMod val="75000"/>
                    <a:lumOff val="25000"/>
                  </a:schemeClr>
                </a:solidFill>
              </a:rPr>
              <a:t>Web Services</a:t>
            </a:r>
            <a:r>
              <a:rPr lang="zh-CN" altLang="en-US" sz="1350" dirty="0">
                <a:solidFill>
                  <a:schemeClr val="tx1">
                    <a:lumMod val="75000"/>
                    <a:lumOff val="25000"/>
                  </a:schemeClr>
                </a:solidFill>
              </a:rPr>
              <a:t>方式提供访问接口，获取用户需求。</a:t>
            </a:r>
          </a:p>
        </p:txBody>
      </p:sp>
      <p:sp>
        <p:nvSpPr>
          <p:cNvPr id="19" name="椭圆 18"/>
          <p:cNvSpPr/>
          <p:nvPr/>
        </p:nvSpPr>
        <p:spPr>
          <a:xfrm>
            <a:off x="5549874" y="2844034"/>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5549874" y="2229016"/>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5549874" y="3257908"/>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5549874" y="3888292"/>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5549874" y="4501996"/>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4" name="组合 23"/>
          <p:cNvGrpSpPr/>
          <p:nvPr/>
        </p:nvGrpSpPr>
        <p:grpSpPr>
          <a:xfrm>
            <a:off x="-1" y="-2439"/>
            <a:ext cx="9145786" cy="718410"/>
            <a:chOff x="-1" y="190175"/>
            <a:chExt cx="9145786" cy="525795"/>
          </a:xfrm>
        </p:grpSpPr>
        <p:sp>
          <p:nvSpPr>
            <p:cNvPr id="25" name="任意多边形 2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任意多边形 2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任意多边形 28"/>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2" name="文本框 31"/>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33" name="文本框 32"/>
          <p:cNvSpPr txBox="1"/>
          <p:nvPr/>
        </p:nvSpPr>
        <p:spPr>
          <a:xfrm>
            <a:off x="452233" y="162143"/>
            <a:ext cx="2768707" cy="415498"/>
          </a:xfrm>
          <a:prstGeom prst="rect">
            <a:avLst/>
          </a:prstGeom>
          <a:noFill/>
        </p:spPr>
        <p:txBody>
          <a:bodyPr wrap="none" rtlCol="0">
            <a:spAutoFit/>
          </a:bodyPr>
          <a:lstStyle/>
          <a:p>
            <a:r>
              <a:rPr lang="en-US" altLang="zh-CN" sz="2100" b="1" spc="225" dirty="0">
                <a:solidFill>
                  <a:schemeClr val="bg1"/>
                </a:solidFill>
                <a:latin typeface="微软雅黑" panose="020B0503020204020204" pitchFamily="34" charset="-122"/>
                <a:ea typeface="微软雅黑" panose="020B0503020204020204" pitchFamily="34" charset="-122"/>
              </a:rPr>
              <a:t>1.4</a:t>
            </a:r>
            <a:r>
              <a:rPr lang="zh-CN" altLang="en-US" sz="2100" b="1" spc="225" dirty="0">
                <a:solidFill>
                  <a:schemeClr val="bg1"/>
                </a:solidFill>
                <a:latin typeface="微软雅黑" panose="020B0503020204020204" pitchFamily="34" charset="-122"/>
                <a:ea typeface="微软雅黑" panose="020B0503020204020204" pitchFamily="34" charset="-122"/>
              </a:rPr>
              <a:t>云计算实现机制</a:t>
            </a:r>
          </a:p>
        </p:txBody>
      </p:sp>
      <p:sp>
        <p:nvSpPr>
          <p:cNvPr id="34" name="Freeform 136"/>
          <p:cNvSpPr>
            <a:spLocks noEditPoints="1"/>
          </p:cNvSpPr>
          <p:nvPr/>
        </p:nvSpPr>
        <p:spPr bwMode="auto">
          <a:xfrm>
            <a:off x="177551" y="201672"/>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 name="灯片编号占位符 1"/>
          <p:cNvSpPr>
            <a:spLocks noGrp="1"/>
          </p:cNvSpPr>
          <p:nvPr>
            <p:ph type="sldNum" sz="quarter" idx="4"/>
          </p:nvPr>
        </p:nvSpPr>
        <p:spPr/>
        <p:txBody>
          <a:bodyPr/>
          <a:lstStyle/>
          <a:p>
            <a:fld id="{344E241F-D2F4-4B3A-952F-D6E7DF06C30F}" type="slidenum">
              <a:rPr lang="zh-CN" altLang="en-US" smtClean="0"/>
              <a:t>33</a:t>
            </a:fld>
            <a:endParaRPr lang="zh-CN" altLang="en-US"/>
          </a:p>
        </p:txBody>
      </p:sp>
    </p:spTree>
    <p:extLst>
      <p:ext uri="{BB962C8B-B14F-4D97-AF65-F5344CB8AC3E}">
        <p14:creationId xmlns:p14="http://schemas.microsoft.com/office/powerpoint/2010/main" val="2193238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2" name="圆角矩形 1"/>
          <p:cNvSpPr/>
          <p:nvPr/>
        </p:nvSpPr>
        <p:spPr>
          <a:xfrm>
            <a:off x="3508261" y="1618465"/>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p:spPr>
      </p:pic>
      <p:sp>
        <p:nvSpPr>
          <p:cNvPr id="4" name="文本框 3"/>
          <p:cNvSpPr txBox="1"/>
          <p:nvPr/>
        </p:nvSpPr>
        <p:spPr>
          <a:xfrm>
            <a:off x="1508089" y="1507389"/>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41" name="圆角矩形 40"/>
          <p:cNvSpPr/>
          <p:nvPr/>
        </p:nvSpPr>
        <p:spPr>
          <a:xfrm>
            <a:off x="3508261" y="24458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圆角矩形 41"/>
          <p:cNvSpPr/>
          <p:nvPr/>
        </p:nvSpPr>
        <p:spPr>
          <a:xfrm>
            <a:off x="3508261" y="327316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圆角矩形 42"/>
          <p:cNvSpPr/>
          <p:nvPr/>
        </p:nvSpPr>
        <p:spPr>
          <a:xfrm>
            <a:off x="3508261" y="4100514"/>
            <a:ext cx="4500563" cy="585533"/>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圆角矩形 43"/>
          <p:cNvSpPr/>
          <p:nvPr/>
        </p:nvSpPr>
        <p:spPr>
          <a:xfrm>
            <a:off x="3508261" y="4927864"/>
            <a:ext cx="4500563" cy="585533"/>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129250" y="1698222"/>
            <a:ext cx="1675459" cy="415498"/>
          </a:xfrm>
          <a:prstGeom prst="rect">
            <a:avLst/>
          </a:prstGeom>
        </p:spPr>
        <p:txBody>
          <a:bodyPr wrap="none">
            <a:spAutoFit/>
          </a:bodyPr>
          <a:lstStyle/>
          <a:p>
            <a:r>
              <a:rPr lang="zh-CN" altLang="en-US" sz="2100" spc="225" dirty="0">
                <a:solidFill>
                  <a:srgbClr val="404040"/>
                </a:solidFill>
                <a:latin typeface="微软雅黑" panose="020B0503020204020204" pitchFamily="34" charset="-122"/>
                <a:ea typeface="微软雅黑" panose="020B0503020204020204" pitchFamily="34" charset="-122"/>
              </a:rPr>
              <a:t>大数据时代</a:t>
            </a:r>
          </a:p>
        </p:txBody>
      </p:sp>
      <p:sp>
        <p:nvSpPr>
          <p:cNvPr id="46" name="Freeform 172"/>
          <p:cNvSpPr>
            <a:spLocks noEditPoints="1"/>
          </p:cNvSpPr>
          <p:nvPr/>
        </p:nvSpPr>
        <p:spPr bwMode="auto">
          <a:xfrm>
            <a:off x="3719856" y="1753866"/>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rgbClr val="2626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矩形 62"/>
          <p:cNvSpPr/>
          <p:nvPr/>
        </p:nvSpPr>
        <p:spPr>
          <a:xfrm>
            <a:off x="4127777" y="2547763"/>
            <a:ext cx="3506088" cy="415498"/>
          </a:xfrm>
          <a:prstGeom prst="rect">
            <a:avLst/>
          </a:prstGeom>
        </p:spPr>
        <p:txBody>
          <a:bodyPr wrap="none">
            <a:spAutoFit/>
          </a:bodyPr>
          <a:lstStyle/>
          <a:p>
            <a:r>
              <a:rPr lang="zh-CN" altLang="en-US" sz="2100" spc="225" dirty="0">
                <a:solidFill>
                  <a:srgbClr val="404040"/>
                </a:solidFill>
                <a:latin typeface="微软雅黑" panose="020B0503020204020204" pitchFamily="34" charset="-122"/>
                <a:ea typeface="微软雅黑" panose="020B0503020204020204" pitchFamily="34" charset="-122"/>
              </a:rPr>
              <a:t>云计算</a:t>
            </a:r>
            <a:r>
              <a:rPr lang="en-US" altLang="zh-CN" sz="2100" spc="225" dirty="0">
                <a:solidFill>
                  <a:srgbClr val="404040"/>
                </a:solidFill>
                <a:latin typeface="微软雅黑" panose="020B0503020204020204" pitchFamily="34" charset="-122"/>
                <a:ea typeface="微软雅黑" panose="020B0503020204020204" pitchFamily="34" charset="-122"/>
              </a:rPr>
              <a:t>——</a:t>
            </a:r>
            <a:r>
              <a:rPr lang="zh-CN" altLang="en-US" sz="2100" spc="225" dirty="0">
                <a:solidFill>
                  <a:srgbClr val="404040"/>
                </a:solidFill>
                <a:latin typeface="微软雅黑" panose="020B0503020204020204" pitchFamily="34" charset="-122"/>
                <a:ea typeface="微软雅黑" panose="020B0503020204020204" pitchFamily="34" charset="-122"/>
              </a:rPr>
              <a:t>大数据的计算</a:t>
            </a:r>
          </a:p>
        </p:txBody>
      </p:sp>
      <p:sp>
        <p:nvSpPr>
          <p:cNvPr id="64" name="矩形 63"/>
          <p:cNvSpPr/>
          <p:nvPr/>
        </p:nvSpPr>
        <p:spPr>
          <a:xfrm>
            <a:off x="4127777" y="3342447"/>
            <a:ext cx="2271776" cy="415498"/>
          </a:xfrm>
          <a:prstGeom prst="rect">
            <a:avLst/>
          </a:prstGeom>
        </p:spPr>
        <p:txBody>
          <a:bodyPr wrap="none">
            <a:spAutoFit/>
          </a:bodyPr>
          <a:lstStyle/>
          <a:p>
            <a:r>
              <a:rPr lang="zh-CN" altLang="en-US" sz="2100" spc="225" dirty="0">
                <a:solidFill>
                  <a:srgbClr val="404040"/>
                </a:solidFill>
                <a:latin typeface="微软雅黑" panose="020B0503020204020204" pitchFamily="34" charset="-122"/>
                <a:ea typeface="微软雅黑" panose="020B0503020204020204" pitchFamily="34" charset="-122"/>
              </a:rPr>
              <a:t>云计算发展现状</a:t>
            </a:r>
          </a:p>
        </p:txBody>
      </p:sp>
      <p:sp>
        <p:nvSpPr>
          <p:cNvPr id="65" name="矩形 64"/>
          <p:cNvSpPr/>
          <p:nvPr/>
        </p:nvSpPr>
        <p:spPr>
          <a:xfrm>
            <a:off x="4127777" y="4207197"/>
            <a:ext cx="2271776" cy="415498"/>
          </a:xfrm>
          <a:prstGeom prst="rect">
            <a:avLst/>
          </a:prstGeom>
        </p:spPr>
        <p:txBody>
          <a:bodyPr wrap="none">
            <a:spAutoFit/>
          </a:bodyPr>
          <a:lstStyle/>
          <a:p>
            <a:r>
              <a:rPr lang="zh-CN" altLang="en-US" sz="2100" spc="225" dirty="0">
                <a:solidFill>
                  <a:srgbClr val="404040"/>
                </a:solidFill>
                <a:latin typeface="微软雅黑" panose="020B0503020204020204" pitchFamily="34" charset="-122"/>
                <a:ea typeface="微软雅黑" panose="020B0503020204020204" pitchFamily="34" charset="-122"/>
              </a:rPr>
              <a:t>云计算实现机制</a:t>
            </a:r>
          </a:p>
        </p:txBody>
      </p:sp>
      <p:sp>
        <p:nvSpPr>
          <p:cNvPr id="71" name="矩形 70"/>
          <p:cNvSpPr/>
          <p:nvPr/>
        </p:nvSpPr>
        <p:spPr>
          <a:xfrm>
            <a:off x="4127777" y="5024423"/>
            <a:ext cx="3464410" cy="415498"/>
          </a:xfrm>
          <a:prstGeom prst="rect">
            <a:avLst/>
          </a:prstGeom>
        </p:spPr>
        <p:txBody>
          <a:bodyPr wrap="none">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rPr>
              <a:t>云计算压倒性的成本优势</a:t>
            </a:r>
          </a:p>
        </p:txBody>
      </p:sp>
      <p:sp>
        <p:nvSpPr>
          <p:cNvPr id="76" name="Freeform 173"/>
          <p:cNvSpPr>
            <a:spLocks noEditPoints="1"/>
          </p:cNvSpPr>
          <p:nvPr/>
        </p:nvSpPr>
        <p:spPr bwMode="auto">
          <a:xfrm>
            <a:off x="3719856" y="2636448"/>
            <a:ext cx="328601" cy="204266"/>
          </a:xfrm>
          <a:custGeom>
            <a:avLst/>
            <a:gdLst>
              <a:gd name="T0" fmla="*/ 3 w 47"/>
              <a:gd name="T1" fmla="*/ 0 h 29"/>
              <a:gd name="T2" fmla="*/ 0 w 47"/>
              <a:gd name="T3" fmla="*/ 25 h 29"/>
              <a:gd name="T4" fmla="*/ 44 w 47"/>
              <a:gd name="T5" fmla="*/ 29 h 29"/>
              <a:gd name="T6" fmla="*/ 47 w 47"/>
              <a:gd name="T7" fmla="*/ 4 h 29"/>
              <a:gd name="T8" fmla="*/ 26 w 47"/>
              <a:gd name="T9" fmla="*/ 5 h 29"/>
              <a:gd name="T10" fmla="*/ 30 w 47"/>
              <a:gd name="T11" fmla="*/ 10 h 29"/>
              <a:gd name="T12" fmla="*/ 26 w 47"/>
              <a:gd name="T13" fmla="*/ 5 h 29"/>
              <a:gd name="T14" fmla="*/ 33 w 47"/>
              <a:gd name="T15" fmla="*/ 17 h 29"/>
              <a:gd name="T16" fmla="*/ 28 w 47"/>
              <a:gd name="T17" fmla="*/ 12 h 29"/>
              <a:gd name="T18" fmla="*/ 19 w 47"/>
              <a:gd name="T19" fmla="*/ 5 h 29"/>
              <a:gd name="T20" fmla="*/ 23 w 47"/>
              <a:gd name="T21" fmla="*/ 10 h 29"/>
              <a:gd name="T22" fmla="*/ 19 w 47"/>
              <a:gd name="T23" fmla="*/ 5 h 29"/>
              <a:gd name="T24" fmla="*/ 26 w 47"/>
              <a:gd name="T25" fmla="*/ 17 h 29"/>
              <a:gd name="T26" fmla="*/ 21 w 47"/>
              <a:gd name="T27" fmla="*/ 12 h 29"/>
              <a:gd name="T28" fmla="*/ 12 w 47"/>
              <a:gd name="T29" fmla="*/ 5 h 29"/>
              <a:gd name="T30" fmla="*/ 16 w 47"/>
              <a:gd name="T31" fmla="*/ 10 h 29"/>
              <a:gd name="T32" fmla="*/ 12 w 47"/>
              <a:gd name="T33" fmla="*/ 5 h 29"/>
              <a:gd name="T34" fmla="*/ 19 w 47"/>
              <a:gd name="T35" fmla="*/ 17 h 29"/>
              <a:gd name="T36" fmla="*/ 14 w 47"/>
              <a:gd name="T37" fmla="*/ 12 h 29"/>
              <a:gd name="T38" fmla="*/ 5 w 47"/>
              <a:gd name="T39" fmla="*/ 5 h 29"/>
              <a:gd name="T40" fmla="*/ 9 w 47"/>
              <a:gd name="T41" fmla="*/ 10 h 29"/>
              <a:gd name="T42" fmla="*/ 5 w 47"/>
              <a:gd name="T43" fmla="*/ 5 h 29"/>
              <a:gd name="T44" fmla="*/ 12 w 47"/>
              <a:gd name="T45" fmla="*/ 17 h 29"/>
              <a:gd name="T46" fmla="*/ 7 w 47"/>
              <a:gd name="T47" fmla="*/ 12 h 29"/>
              <a:gd name="T48" fmla="*/ 9 w 47"/>
              <a:gd name="T49" fmla="*/ 24 h 29"/>
              <a:gd name="T50" fmla="*/ 5 w 47"/>
              <a:gd name="T51" fmla="*/ 19 h 29"/>
              <a:gd name="T52" fmla="*/ 9 w 47"/>
              <a:gd name="T53" fmla="*/ 24 h 29"/>
              <a:gd name="T54" fmla="*/ 12 w 47"/>
              <a:gd name="T55" fmla="*/ 24 h 29"/>
              <a:gd name="T56" fmla="*/ 35 w 47"/>
              <a:gd name="T57" fmla="*/ 19 h 29"/>
              <a:gd name="T58" fmla="*/ 42 w 47"/>
              <a:gd name="T59" fmla="*/ 24 h 29"/>
              <a:gd name="T60" fmla="*/ 37 w 47"/>
              <a:gd name="T61" fmla="*/ 19 h 29"/>
              <a:gd name="T62" fmla="*/ 42 w 47"/>
              <a:gd name="T63" fmla="*/ 24 h 29"/>
              <a:gd name="T64" fmla="*/ 35 w 47"/>
              <a:gd name="T65" fmla="*/ 12 h 29"/>
              <a:gd name="T66" fmla="*/ 40 w 47"/>
              <a:gd name="T67" fmla="*/ 17 h 29"/>
              <a:gd name="T68" fmla="*/ 42 w 47"/>
              <a:gd name="T69" fmla="*/ 10 h 29"/>
              <a:gd name="T70" fmla="*/ 33 w 47"/>
              <a:gd name="T71" fmla="*/ 5 h 29"/>
              <a:gd name="T72" fmla="*/ 42 w 47"/>
              <a:gd name="T7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29">
                <a:moveTo>
                  <a:pt x="44" y="0"/>
                </a:moveTo>
                <a:cubicBezTo>
                  <a:pt x="3" y="0"/>
                  <a:pt x="3" y="0"/>
                  <a:pt x="3" y="0"/>
                </a:cubicBezTo>
                <a:cubicBezTo>
                  <a:pt x="1" y="0"/>
                  <a:pt x="0" y="2"/>
                  <a:pt x="0" y="4"/>
                </a:cubicBezTo>
                <a:cubicBezTo>
                  <a:pt x="0" y="25"/>
                  <a:pt x="0" y="25"/>
                  <a:pt x="0" y="25"/>
                </a:cubicBezTo>
                <a:cubicBezTo>
                  <a:pt x="0" y="27"/>
                  <a:pt x="1" y="29"/>
                  <a:pt x="3" y="29"/>
                </a:cubicBezTo>
                <a:cubicBezTo>
                  <a:pt x="44" y="29"/>
                  <a:pt x="44" y="29"/>
                  <a:pt x="44" y="29"/>
                </a:cubicBezTo>
                <a:cubicBezTo>
                  <a:pt x="45" y="29"/>
                  <a:pt x="47" y="27"/>
                  <a:pt x="47" y="25"/>
                </a:cubicBezTo>
                <a:cubicBezTo>
                  <a:pt x="47" y="4"/>
                  <a:pt x="47" y="4"/>
                  <a:pt x="47" y="4"/>
                </a:cubicBezTo>
                <a:cubicBezTo>
                  <a:pt x="47" y="2"/>
                  <a:pt x="45" y="0"/>
                  <a:pt x="44" y="0"/>
                </a:cubicBezTo>
                <a:close/>
                <a:moveTo>
                  <a:pt x="26" y="5"/>
                </a:moveTo>
                <a:cubicBezTo>
                  <a:pt x="30" y="5"/>
                  <a:pt x="30" y="5"/>
                  <a:pt x="30" y="5"/>
                </a:cubicBezTo>
                <a:cubicBezTo>
                  <a:pt x="30" y="10"/>
                  <a:pt x="30" y="10"/>
                  <a:pt x="30" y="10"/>
                </a:cubicBezTo>
                <a:cubicBezTo>
                  <a:pt x="26" y="10"/>
                  <a:pt x="26" y="10"/>
                  <a:pt x="26" y="10"/>
                </a:cubicBezTo>
                <a:lnTo>
                  <a:pt x="26" y="5"/>
                </a:lnTo>
                <a:close/>
                <a:moveTo>
                  <a:pt x="33" y="12"/>
                </a:moveTo>
                <a:cubicBezTo>
                  <a:pt x="33" y="17"/>
                  <a:pt x="33" y="17"/>
                  <a:pt x="33" y="17"/>
                </a:cubicBezTo>
                <a:cubicBezTo>
                  <a:pt x="28" y="17"/>
                  <a:pt x="28" y="17"/>
                  <a:pt x="28" y="17"/>
                </a:cubicBezTo>
                <a:cubicBezTo>
                  <a:pt x="28" y="12"/>
                  <a:pt x="28" y="12"/>
                  <a:pt x="28" y="12"/>
                </a:cubicBezTo>
                <a:lnTo>
                  <a:pt x="33" y="12"/>
                </a:lnTo>
                <a:close/>
                <a:moveTo>
                  <a:pt x="19" y="5"/>
                </a:moveTo>
                <a:cubicBezTo>
                  <a:pt x="23" y="5"/>
                  <a:pt x="23" y="5"/>
                  <a:pt x="23" y="5"/>
                </a:cubicBezTo>
                <a:cubicBezTo>
                  <a:pt x="23" y="10"/>
                  <a:pt x="23" y="10"/>
                  <a:pt x="23" y="10"/>
                </a:cubicBezTo>
                <a:cubicBezTo>
                  <a:pt x="19" y="10"/>
                  <a:pt x="19" y="10"/>
                  <a:pt x="19" y="10"/>
                </a:cubicBezTo>
                <a:lnTo>
                  <a:pt x="19" y="5"/>
                </a:lnTo>
                <a:close/>
                <a:moveTo>
                  <a:pt x="26" y="12"/>
                </a:moveTo>
                <a:cubicBezTo>
                  <a:pt x="26" y="17"/>
                  <a:pt x="26" y="17"/>
                  <a:pt x="26" y="17"/>
                </a:cubicBezTo>
                <a:cubicBezTo>
                  <a:pt x="21" y="17"/>
                  <a:pt x="21" y="17"/>
                  <a:pt x="21" y="17"/>
                </a:cubicBezTo>
                <a:cubicBezTo>
                  <a:pt x="21" y="12"/>
                  <a:pt x="21" y="12"/>
                  <a:pt x="21" y="12"/>
                </a:cubicBezTo>
                <a:lnTo>
                  <a:pt x="26" y="12"/>
                </a:lnTo>
                <a:close/>
                <a:moveTo>
                  <a:pt x="12" y="5"/>
                </a:moveTo>
                <a:cubicBezTo>
                  <a:pt x="16" y="5"/>
                  <a:pt x="16" y="5"/>
                  <a:pt x="16" y="5"/>
                </a:cubicBezTo>
                <a:cubicBezTo>
                  <a:pt x="16" y="10"/>
                  <a:pt x="16" y="10"/>
                  <a:pt x="16" y="10"/>
                </a:cubicBezTo>
                <a:cubicBezTo>
                  <a:pt x="12" y="10"/>
                  <a:pt x="12" y="10"/>
                  <a:pt x="12" y="10"/>
                </a:cubicBezTo>
                <a:lnTo>
                  <a:pt x="12" y="5"/>
                </a:lnTo>
                <a:close/>
                <a:moveTo>
                  <a:pt x="19" y="12"/>
                </a:moveTo>
                <a:cubicBezTo>
                  <a:pt x="19" y="17"/>
                  <a:pt x="19" y="17"/>
                  <a:pt x="19" y="17"/>
                </a:cubicBezTo>
                <a:cubicBezTo>
                  <a:pt x="14" y="17"/>
                  <a:pt x="14" y="17"/>
                  <a:pt x="14" y="17"/>
                </a:cubicBezTo>
                <a:cubicBezTo>
                  <a:pt x="14" y="12"/>
                  <a:pt x="14" y="12"/>
                  <a:pt x="14" y="12"/>
                </a:cubicBezTo>
                <a:lnTo>
                  <a:pt x="19" y="12"/>
                </a:lnTo>
                <a:close/>
                <a:moveTo>
                  <a:pt x="5" y="5"/>
                </a:moveTo>
                <a:cubicBezTo>
                  <a:pt x="9" y="5"/>
                  <a:pt x="9" y="5"/>
                  <a:pt x="9" y="5"/>
                </a:cubicBezTo>
                <a:cubicBezTo>
                  <a:pt x="9" y="10"/>
                  <a:pt x="9" y="10"/>
                  <a:pt x="9" y="10"/>
                </a:cubicBezTo>
                <a:cubicBezTo>
                  <a:pt x="5" y="10"/>
                  <a:pt x="5" y="10"/>
                  <a:pt x="5" y="10"/>
                </a:cubicBezTo>
                <a:lnTo>
                  <a:pt x="5" y="5"/>
                </a:lnTo>
                <a:close/>
                <a:moveTo>
                  <a:pt x="12" y="12"/>
                </a:moveTo>
                <a:cubicBezTo>
                  <a:pt x="12" y="17"/>
                  <a:pt x="12" y="17"/>
                  <a:pt x="12" y="17"/>
                </a:cubicBezTo>
                <a:cubicBezTo>
                  <a:pt x="7" y="17"/>
                  <a:pt x="7" y="17"/>
                  <a:pt x="7" y="17"/>
                </a:cubicBezTo>
                <a:cubicBezTo>
                  <a:pt x="7" y="12"/>
                  <a:pt x="7" y="12"/>
                  <a:pt x="7" y="12"/>
                </a:cubicBezTo>
                <a:lnTo>
                  <a:pt x="12" y="12"/>
                </a:lnTo>
                <a:close/>
                <a:moveTo>
                  <a:pt x="9" y="24"/>
                </a:moveTo>
                <a:cubicBezTo>
                  <a:pt x="5" y="24"/>
                  <a:pt x="5" y="24"/>
                  <a:pt x="5" y="24"/>
                </a:cubicBezTo>
                <a:cubicBezTo>
                  <a:pt x="5" y="19"/>
                  <a:pt x="5" y="19"/>
                  <a:pt x="5" y="19"/>
                </a:cubicBezTo>
                <a:cubicBezTo>
                  <a:pt x="9" y="19"/>
                  <a:pt x="9" y="19"/>
                  <a:pt x="9" y="19"/>
                </a:cubicBezTo>
                <a:lnTo>
                  <a:pt x="9" y="24"/>
                </a:lnTo>
                <a:close/>
                <a:moveTo>
                  <a:pt x="35" y="24"/>
                </a:moveTo>
                <a:cubicBezTo>
                  <a:pt x="12" y="24"/>
                  <a:pt x="12" y="24"/>
                  <a:pt x="12" y="24"/>
                </a:cubicBezTo>
                <a:cubicBezTo>
                  <a:pt x="12" y="19"/>
                  <a:pt x="12" y="19"/>
                  <a:pt x="12" y="19"/>
                </a:cubicBezTo>
                <a:cubicBezTo>
                  <a:pt x="35" y="19"/>
                  <a:pt x="35" y="19"/>
                  <a:pt x="35" y="19"/>
                </a:cubicBezTo>
                <a:lnTo>
                  <a:pt x="35" y="24"/>
                </a:lnTo>
                <a:close/>
                <a:moveTo>
                  <a:pt x="42" y="24"/>
                </a:moveTo>
                <a:cubicBezTo>
                  <a:pt x="37" y="24"/>
                  <a:pt x="37" y="24"/>
                  <a:pt x="37" y="24"/>
                </a:cubicBezTo>
                <a:cubicBezTo>
                  <a:pt x="37" y="19"/>
                  <a:pt x="37" y="19"/>
                  <a:pt x="37" y="19"/>
                </a:cubicBezTo>
                <a:cubicBezTo>
                  <a:pt x="42" y="19"/>
                  <a:pt x="42" y="19"/>
                  <a:pt x="42" y="19"/>
                </a:cubicBezTo>
                <a:lnTo>
                  <a:pt x="42" y="24"/>
                </a:lnTo>
                <a:close/>
                <a:moveTo>
                  <a:pt x="35" y="17"/>
                </a:moveTo>
                <a:cubicBezTo>
                  <a:pt x="35" y="12"/>
                  <a:pt x="35" y="12"/>
                  <a:pt x="35" y="12"/>
                </a:cubicBezTo>
                <a:cubicBezTo>
                  <a:pt x="40" y="12"/>
                  <a:pt x="40" y="12"/>
                  <a:pt x="40" y="12"/>
                </a:cubicBezTo>
                <a:cubicBezTo>
                  <a:pt x="40" y="17"/>
                  <a:pt x="40" y="17"/>
                  <a:pt x="40" y="17"/>
                </a:cubicBezTo>
                <a:lnTo>
                  <a:pt x="35" y="17"/>
                </a:lnTo>
                <a:close/>
                <a:moveTo>
                  <a:pt x="42" y="10"/>
                </a:moveTo>
                <a:cubicBezTo>
                  <a:pt x="33" y="10"/>
                  <a:pt x="33" y="10"/>
                  <a:pt x="33" y="10"/>
                </a:cubicBezTo>
                <a:cubicBezTo>
                  <a:pt x="33" y="5"/>
                  <a:pt x="33" y="5"/>
                  <a:pt x="33" y="5"/>
                </a:cubicBezTo>
                <a:cubicBezTo>
                  <a:pt x="42" y="5"/>
                  <a:pt x="42" y="5"/>
                  <a:pt x="42" y="5"/>
                </a:cubicBezTo>
                <a:lnTo>
                  <a:pt x="42" y="10"/>
                </a:lnTo>
                <a:close/>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110"/>
          <p:cNvSpPr>
            <a:spLocks noEditPoints="1"/>
          </p:cNvSpPr>
          <p:nvPr/>
        </p:nvSpPr>
        <p:spPr bwMode="auto">
          <a:xfrm>
            <a:off x="3717851" y="3414677"/>
            <a:ext cx="330606" cy="247955"/>
          </a:xfrm>
          <a:custGeom>
            <a:avLst/>
            <a:gdLst>
              <a:gd name="T0" fmla="*/ 41 w 51"/>
              <a:gd name="T1" fmla="*/ 38 h 38"/>
              <a:gd name="T2" fmla="*/ 12 w 51"/>
              <a:gd name="T3" fmla="*/ 38 h 38"/>
              <a:gd name="T4" fmla="*/ 0 w 51"/>
              <a:gd name="T5" fmla="*/ 26 h 38"/>
              <a:gd name="T6" fmla="*/ 7 w 51"/>
              <a:gd name="T7" fmla="*/ 15 h 38"/>
              <a:gd name="T8" fmla="*/ 7 w 51"/>
              <a:gd name="T9" fmla="*/ 14 h 38"/>
              <a:gd name="T10" fmla="*/ 20 w 51"/>
              <a:gd name="T11" fmla="*/ 0 h 38"/>
              <a:gd name="T12" fmla="*/ 33 w 51"/>
              <a:gd name="T13" fmla="*/ 9 h 38"/>
              <a:gd name="T14" fmla="*/ 37 w 51"/>
              <a:gd name="T15" fmla="*/ 7 h 38"/>
              <a:gd name="T16" fmla="*/ 44 w 51"/>
              <a:gd name="T17" fmla="*/ 14 h 38"/>
              <a:gd name="T18" fmla="*/ 43 w 51"/>
              <a:gd name="T19" fmla="*/ 17 h 38"/>
              <a:gd name="T20" fmla="*/ 51 w 51"/>
              <a:gd name="T21" fmla="*/ 28 h 38"/>
              <a:gd name="T22" fmla="*/ 41 w 51"/>
              <a:gd name="T23" fmla="*/ 38 h 38"/>
              <a:gd name="T24" fmla="*/ 34 w 51"/>
              <a:gd name="T25" fmla="*/ 19 h 38"/>
              <a:gd name="T26" fmla="*/ 24 w 51"/>
              <a:gd name="T27" fmla="*/ 10 h 38"/>
              <a:gd name="T28" fmla="*/ 24 w 51"/>
              <a:gd name="T29" fmla="*/ 10 h 38"/>
              <a:gd name="T30" fmla="*/ 23 w 51"/>
              <a:gd name="T31" fmla="*/ 10 h 38"/>
              <a:gd name="T32" fmla="*/ 14 w 51"/>
              <a:gd name="T33" fmla="*/ 19 h 38"/>
              <a:gd name="T34" fmla="*/ 13 w 51"/>
              <a:gd name="T35" fmla="*/ 20 h 38"/>
              <a:gd name="T36" fmla="*/ 14 w 51"/>
              <a:gd name="T37" fmla="*/ 21 h 38"/>
              <a:gd name="T38" fmla="*/ 20 w 51"/>
              <a:gd name="T39" fmla="*/ 21 h 38"/>
              <a:gd name="T40" fmla="*/ 20 w 51"/>
              <a:gd name="T41" fmla="*/ 30 h 38"/>
              <a:gd name="T42" fmla="*/ 21 w 51"/>
              <a:gd name="T43" fmla="*/ 31 h 38"/>
              <a:gd name="T44" fmla="*/ 26 w 51"/>
              <a:gd name="T45" fmla="*/ 31 h 38"/>
              <a:gd name="T46" fmla="*/ 27 w 51"/>
              <a:gd name="T47" fmla="*/ 30 h 38"/>
              <a:gd name="T48" fmla="*/ 27 w 51"/>
              <a:gd name="T49" fmla="*/ 21 h 38"/>
              <a:gd name="T50" fmla="*/ 33 w 51"/>
              <a:gd name="T51" fmla="*/ 21 h 38"/>
              <a:gd name="T52" fmla="*/ 34 w 51"/>
              <a:gd name="T53" fmla="*/ 20 h 38"/>
              <a:gd name="T54" fmla="*/ 34 w 51"/>
              <a:gd name="T5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38">
                <a:moveTo>
                  <a:pt x="41" y="38"/>
                </a:moveTo>
                <a:cubicBezTo>
                  <a:pt x="12" y="38"/>
                  <a:pt x="12" y="38"/>
                  <a:pt x="12" y="38"/>
                </a:cubicBezTo>
                <a:cubicBezTo>
                  <a:pt x="5" y="38"/>
                  <a:pt x="0" y="32"/>
                  <a:pt x="0" y="26"/>
                </a:cubicBezTo>
                <a:cubicBezTo>
                  <a:pt x="0" y="21"/>
                  <a:pt x="2" y="17"/>
                  <a:pt x="7" y="15"/>
                </a:cubicBezTo>
                <a:cubicBezTo>
                  <a:pt x="7" y="15"/>
                  <a:pt x="7" y="14"/>
                  <a:pt x="7" y="14"/>
                </a:cubicBezTo>
                <a:cubicBezTo>
                  <a:pt x="7" y="6"/>
                  <a:pt x="13" y="0"/>
                  <a:pt x="20" y="0"/>
                </a:cubicBezTo>
                <a:cubicBezTo>
                  <a:pt x="26" y="0"/>
                  <a:pt x="31" y="3"/>
                  <a:pt x="33" y="9"/>
                </a:cubicBezTo>
                <a:cubicBezTo>
                  <a:pt x="34" y="8"/>
                  <a:pt x="36" y="7"/>
                  <a:pt x="37" y="7"/>
                </a:cubicBezTo>
                <a:cubicBezTo>
                  <a:pt x="41" y="7"/>
                  <a:pt x="44" y="10"/>
                  <a:pt x="44" y="14"/>
                </a:cubicBezTo>
                <a:cubicBezTo>
                  <a:pt x="44" y="15"/>
                  <a:pt x="44" y="16"/>
                  <a:pt x="43" y="17"/>
                </a:cubicBezTo>
                <a:cubicBezTo>
                  <a:pt x="48" y="19"/>
                  <a:pt x="51" y="23"/>
                  <a:pt x="51" y="28"/>
                </a:cubicBezTo>
                <a:cubicBezTo>
                  <a:pt x="51" y="33"/>
                  <a:pt x="47" y="38"/>
                  <a:pt x="41" y="38"/>
                </a:cubicBezTo>
                <a:close/>
                <a:moveTo>
                  <a:pt x="34" y="19"/>
                </a:moveTo>
                <a:cubicBezTo>
                  <a:pt x="24" y="10"/>
                  <a:pt x="24" y="10"/>
                  <a:pt x="24" y="10"/>
                </a:cubicBezTo>
                <a:cubicBezTo>
                  <a:pt x="24" y="10"/>
                  <a:pt x="24" y="10"/>
                  <a:pt x="24" y="10"/>
                </a:cubicBezTo>
                <a:cubicBezTo>
                  <a:pt x="24" y="10"/>
                  <a:pt x="23" y="10"/>
                  <a:pt x="23" y="10"/>
                </a:cubicBezTo>
                <a:cubicBezTo>
                  <a:pt x="14" y="19"/>
                  <a:pt x="14" y="19"/>
                  <a:pt x="14" y="19"/>
                </a:cubicBezTo>
                <a:cubicBezTo>
                  <a:pt x="14" y="19"/>
                  <a:pt x="13" y="20"/>
                  <a:pt x="13" y="20"/>
                </a:cubicBezTo>
                <a:cubicBezTo>
                  <a:pt x="13" y="20"/>
                  <a:pt x="14" y="21"/>
                  <a:pt x="14" y="21"/>
                </a:cubicBezTo>
                <a:cubicBezTo>
                  <a:pt x="20" y="21"/>
                  <a:pt x="20" y="21"/>
                  <a:pt x="20" y="21"/>
                </a:cubicBezTo>
                <a:cubicBezTo>
                  <a:pt x="20" y="30"/>
                  <a:pt x="20" y="30"/>
                  <a:pt x="20" y="30"/>
                </a:cubicBezTo>
                <a:cubicBezTo>
                  <a:pt x="20" y="31"/>
                  <a:pt x="21" y="31"/>
                  <a:pt x="21" y="31"/>
                </a:cubicBezTo>
                <a:cubicBezTo>
                  <a:pt x="26" y="31"/>
                  <a:pt x="26" y="31"/>
                  <a:pt x="26" y="31"/>
                </a:cubicBezTo>
                <a:cubicBezTo>
                  <a:pt x="27" y="31"/>
                  <a:pt x="27" y="31"/>
                  <a:pt x="27" y="30"/>
                </a:cubicBezTo>
                <a:cubicBezTo>
                  <a:pt x="27" y="21"/>
                  <a:pt x="27" y="21"/>
                  <a:pt x="27" y="21"/>
                </a:cubicBezTo>
                <a:cubicBezTo>
                  <a:pt x="33" y="21"/>
                  <a:pt x="33" y="21"/>
                  <a:pt x="33" y="21"/>
                </a:cubicBezTo>
                <a:cubicBezTo>
                  <a:pt x="34" y="21"/>
                  <a:pt x="34" y="20"/>
                  <a:pt x="34" y="20"/>
                </a:cubicBezTo>
                <a:cubicBezTo>
                  <a:pt x="34" y="20"/>
                  <a:pt x="34" y="19"/>
                  <a:pt x="34" y="19"/>
                </a:cubicBezTo>
                <a:close/>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136"/>
          <p:cNvSpPr>
            <a:spLocks noEditPoints="1"/>
          </p:cNvSpPr>
          <p:nvPr/>
        </p:nvSpPr>
        <p:spPr bwMode="auto">
          <a:xfrm>
            <a:off x="3737697" y="4253320"/>
            <a:ext cx="279920" cy="279920"/>
          </a:xfrm>
          <a:custGeom>
            <a:avLst/>
            <a:gdLst>
              <a:gd name="T0" fmla="*/ 0 w 36"/>
              <a:gd name="T1" fmla="*/ 0 h 36"/>
              <a:gd name="T2" fmla="*/ 0 w 36"/>
              <a:gd name="T3" fmla="*/ 6 h 36"/>
              <a:gd name="T4" fmla="*/ 30 w 36"/>
              <a:gd name="T5" fmla="*/ 36 h 36"/>
              <a:gd name="T6" fmla="*/ 36 w 36"/>
              <a:gd name="T7" fmla="*/ 36 h 36"/>
              <a:gd name="T8" fmla="*/ 0 w 36"/>
              <a:gd name="T9" fmla="*/ 0 h 36"/>
              <a:gd name="T10" fmla="*/ 0 w 36"/>
              <a:gd name="T11" fmla="*/ 11 h 36"/>
              <a:gd name="T12" fmla="*/ 0 w 36"/>
              <a:gd name="T13" fmla="*/ 17 h 36"/>
              <a:gd name="T14" fmla="*/ 19 w 36"/>
              <a:gd name="T15" fmla="*/ 36 h 36"/>
              <a:gd name="T16" fmla="*/ 24 w 36"/>
              <a:gd name="T17" fmla="*/ 36 h 36"/>
              <a:gd name="T18" fmla="*/ 0 w 36"/>
              <a:gd name="T19" fmla="*/ 11 h 36"/>
              <a:gd name="T20" fmla="*/ 5 w 36"/>
              <a:gd name="T21" fmla="*/ 25 h 36"/>
              <a:gd name="T22" fmla="*/ 0 w 36"/>
              <a:gd name="T23" fmla="*/ 31 h 36"/>
              <a:gd name="T24" fmla="*/ 5 w 36"/>
              <a:gd name="T25" fmla="*/ 36 h 36"/>
              <a:gd name="T26" fmla="*/ 10 w 36"/>
              <a:gd name="T27" fmla="*/ 31 h 36"/>
              <a:gd name="T28" fmla="*/ 5 w 36"/>
              <a:gd name="T29"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0" y="0"/>
                </a:moveTo>
                <a:cubicBezTo>
                  <a:pt x="0" y="6"/>
                  <a:pt x="0" y="6"/>
                  <a:pt x="0" y="6"/>
                </a:cubicBezTo>
                <a:cubicBezTo>
                  <a:pt x="16" y="6"/>
                  <a:pt x="30" y="19"/>
                  <a:pt x="30" y="36"/>
                </a:cubicBezTo>
                <a:cubicBezTo>
                  <a:pt x="36" y="36"/>
                  <a:pt x="36" y="36"/>
                  <a:pt x="36" y="36"/>
                </a:cubicBezTo>
                <a:cubicBezTo>
                  <a:pt x="36" y="16"/>
                  <a:pt x="20" y="0"/>
                  <a:pt x="0" y="0"/>
                </a:cubicBezTo>
                <a:close/>
                <a:moveTo>
                  <a:pt x="0" y="11"/>
                </a:moveTo>
                <a:cubicBezTo>
                  <a:pt x="0" y="17"/>
                  <a:pt x="0" y="17"/>
                  <a:pt x="0" y="17"/>
                </a:cubicBezTo>
                <a:cubicBezTo>
                  <a:pt x="10" y="17"/>
                  <a:pt x="19" y="25"/>
                  <a:pt x="19" y="36"/>
                </a:cubicBezTo>
                <a:cubicBezTo>
                  <a:pt x="24" y="36"/>
                  <a:pt x="24" y="36"/>
                  <a:pt x="24" y="36"/>
                </a:cubicBezTo>
                <a:cubicBezTo>
                  <a:pt x="24" y="22"/>
                  <a:pt x="13" y="11"/>
                  <a:pt x="0" y="11"/>
                </a:cubicBezTo>
                <a:close/>
                <a:moveTo>
                  <a:pt x="5" y="25"/>
                </a:moveTo>
                <a:cubicBezTo>
                  <a:pt x="2" y="25"/>
                  <a:pt x="0" y="28"/>
                  <a:pt x="0" y="31"/>
                </a:cubicBezTo>
                <a:cubicBezTo>
                  <a:pt x="0" y="34"/>
                  <a:pt x="2" y="36"/>
                  <a:pt x="5" y="36"/>
                </a:cubicBezTo>
                <a:cubicBezTo>
                  <a:pt x="8" y="36"/>
                  <a:pt x="10" y="34"/>
                  <a:pt x="10" y="31"/>
                </a:cubicBezTo>
                <a:cubicBezTo>
                  <a:pt x="10" y="28"/>
                  <a:pt x="8" y="25"/>
                  <a:pt x="5" y="25"/>
                </a:cubicBezTo>
                <a:close/>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332"/>
          <p:cNvSpPr>
            <a:spLocks noEditPoints="1"/>
          </p:cNvSpPr>
          <p:nvPr/>
        </p:nvSpPr>
        <p:spPr bwMode="auto">
          <a:xfrm>
            <a:off x="3726033" y="507972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069954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fld id="{344E241F-D2F4-4B3A-952F-D6E7DF06C30F}" type="slidenum">
              <a:rPr lang="zh-CN" altLang="en-US" smtClean="0"/>
              <a:t>35</a:t>
            </a:fld>
            <a:endParaRPr lang="zh-CN" altLang="en-US"/>
          </a:p>
        </p:txBody>
      </p:sp>
      <p:sp>
        <p:nvSpPr>
          <p:cNvPr id="9" name="Rectangle 2"/>
          <p:cNvSpPr>
            <a:spLocks noGrp="1" noChangeArrowheads="1"/>
          </p:cNvSpPr>
          <p:nvPr>
            <p:ph type="title" idx="4294967295"/>
          </p:nvPr>
        </p:nvSpPr>
        <p:spPr bwMode="auto">
          <a:xfrm>
            <a:off x="1062038" y="1236231"/>
            <a:ext cx="7091362" cy="411163"/>
          </a:xfrm>
          <a:solidFill>
            <a:schemeClr val="tx1">
              <a:lumMod val="75000"/>
              <a:lumOff val="25000"/>
            </a:schemeClr>
          </a:solidFill>
        </p:spPr>
        <p:txBody>
          <a:bodyPr numCol="1" anchorCtr="0" compatLnSpc="1">
            <a:prstTxWarp prst="textNoShape">
              <a:avLst/>
            </a:prstTxWarp>
            <a:normAutofit/>
          </a:bodyPr>
          <a:lstStyle/>
          <a:p>
            <a:pPr algn="ctr">
              <a:defRPr/>
            </a:pPr>
            <a:r>
              <a:rPr altLang="zh-CN" sz="1800" spc="225" dirty="0" err="1">
                <a:solidFill>
                  <a:schemeClr val="bg1"/>
                </a:solidFill>
                <a:latin typeface="微软雅黑" panose="020B0503020204020204" pitchFamily="34" charset="-122"/>
                <a:ea typeface="微软雅黑" panose="020B0503020204020204" pitchFamily="34" charset="-122"/>
              </a:rPr>
              <a:t>全球企业IT开销</a:t>
            </a:r>
            <a:r>
              <a:rPr lang="zh-CN" altLang="en-US" sz="1800" spc="225" dirty="0">
                <a:solidFill>
                  <a:schemeClr val="bg1"/>
                </a:solidFill>
                <a:latin typeface="微软雅黑" panose="020B0503020204020204" pitchFamily="34" charset="-122"/>
                <a:ea typeface="微软雅黑" panose="020B0503020204020204" pitchFamily="34" charset="-122"/>
              </a:rPr>
              <a:t>发展趋势</a:t>
            </a:r>
          </a:p>
        </p:txBody>
      </p:sp>
      <p:pic>
        <p:nvPicPr>
          <p:cNvPr id="11" name="Picture 4" descr="9-1"/>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834" y="1787328"/>
            <a:ext cx="7217566" cy="408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4895452" y="5853612"/>
            <a:ext cx="41785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nSpc>
                <a:spcPct val="90000"/>
              </a:lnSpc>
              <a:spcBef>
                <a:spcPct val="20000"/>
              </a:spcBef>
              <a:buFont typeface="Arial" panose="020B0604020202020204" pitchFamily="34" charset="0"/>
              <a:buChar char="•"/>
              <a:defRPr sz="2300">
                <a:solidFill>
                  <a:schemeClr val="bg1"/>
                </a:solidFill>
                <a:latin typeface="Arial" panose="020B0604020202020204" pitchFamily="34" charset="0"/>
              </a:defRPr>
            </a:lvl1pPr>
            <a:lvl2pPr marL="742950" indent="-28575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2pPr>
            <a:lvl3pPr marL="11430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3pPr>
            <a:lvl4pPr marL="16002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4pPr>
            <a:lvl5pPr marL="20574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9pPr>
          </a:lstStyle>
          <a:p>
            <a:pPr>
              <a:lnSpc>
                <a:spcPct val="100000"/>
              </a:lnSpc>
              <a:spcBef>
                <a:spcPct val="0"/>
              </a:spcBef>
              <a:buFontTx/>
              <a:buNone/>
            </a:pPr>
            <a:r>
              <a:rPr lang="en-US" altLang="zh-CN" sz="900" dirty="0">
                <a:solidFill>
                  <a:schemeClr val="tx1">
                    <a:lumMod val="65000"/>
                    <a:lumOff val="35000"/>
                  </a:schemeClr>
                </a:solidFill>
                <a:latin typeface="Segoe UI Semilight" panose="020B0402040204020203" pitchFamily="34" charset="0"/>
                <a:ea typeface="宋体" panose="02010600030101010101" pitchFamily="2" charset="-122"/>
                <a:cs typeface="Segoe UI Semilight" panose="020B0402040204020203" pitchFamily="34" charset="0"/>
              </a:rPr>
              <a:t>Source: IBM Corporate Strategy analysis of IDC data, Sept. 2007</a:t>
            </a:r>
          </a:p>
        </p:txBody>
      </p:sp>
      <p:sp>
        <p:nvSpPr>
          <p:cNvPr id="2" name="矩形 1"/>
          <p:cNvSpPr/>
          <p:nvPr/>
        </p:nvSpPr>
        <p:spPr>
          <a:xfrm>
            <a:off x="1062037" y="1236156"/>
            <a:ext cx="123825" cy="411801"/>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1" y="-2439"/>
            <a:ext cx="9145786" cy="718410"/>
            <a:chOff x="-1" y="190175"/>
            <a:chExt cx="9145786" cy="525795"/>
          </a:xfrm>
        </p:grpSpPr>
        <p:sp>
          <p:nvSpPr>
            <p:cNvPr id="14" name="任意多边形 1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任意多边形 1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1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7" name="文本框 16"/>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20" name="文本框 19"/>
          <p:cNvSpPr txBox="1"/>
          <p:nvPr/>
        </p:nvSpPr>
        <p:spPr>
          <a:xfrm>
            <a:off x="452232" y="134790"/>
            <a:ext cx="3961341" cy="415498"/>
          </a:xfrm>
          <a:prstGeom prst="rect">
            <a:avLst/>
          </a:prstGeom>
          <a:noFill/>
        </p:spPr>
        <p:txBody>
          <a:bodyPr wrap="none" rtlCol="0">
            <a:spAutoFit/>
          </a:bodyPr>
          <a:lstStyle/>
          <a:p>
            <a:r>
              <a:rPr lang="en-US" altLang="zh-CN" sz="2100" b="1" spc="225" dirty="0">
                <a:solidFill>
                  <a:schemeClr val="bg1"/>
                </a:solidFill>
                <a:latin typeface="微软雅黑" panose="020B0503020204020204" pitchFamily="34" charset="-122"/>
                <a:ea typeface="微软雅黑" panose="020B0503020204020204" pitchFamily="34" charset="-122"/>
              </a:rPr>
              <a:t>1.5</a:t>
            </a:r>
            <a:r>
              <a:rPr lang="zh-CN" altLang="en-US" sz="2100" b="1" spc="225" dirty="0">
                <a:solidFill>
                  <a:schemeClr val="bg1"/>
                </a:solidFill>
                <a:latin typeface="微软雅黑" panose="020B0503020204020204" pitchFamily="34" charset="-122"/>
                <a:ea typeface="微软雅黑" panose="020B0503020204020204" pitchFamily="34" charset="-122"/>
              </a:rPr>
              <a:t>云计算压倒性的成本优势</a:t>
            </a:r>
          </a:p>
        </p:txBody>
      </p:sp>
      <p:sp>
        <p:nvSpPr>
          <p:cNvPr id="21"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440058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4" name="灯片编号占位符 3"/>
          <p:cNvSpPr>
            <a:spLocks noGrp="1"/>
          </p:cNvSpPr>
          <p:nvPr>
            <p:ph type="sldNum" sz="quarter" idx="4"/>
          </p:nvPr>
        </p:nvSpPr>
        <p:spPr/>
        <p:txBody>
          <a:bodyPr/>
          <a:lstStyle/>
          <a:p>
            <a:fld id="{344E241F-D2F4-4B3A-952F-D6E7DF06C30F}" type="slidenum">
              <a:rPr lang="zh-CN" altLang="en-US" smtClean="0"/>
              <a:t>36</a:t>
            </a:fld>
            <a:endParaRPr lang="zh-CN" altLang="en-US"/>
          </a:p>
        </p:txBody>
      </p:sp>
      <p:graphicFrame>
        <p:nvGraphicFramePr>
          <p:cNvPr id="11" name="内容占位符 7"/>
          <p:cNvGraphicFramePr>
            <a:graphicFrameLocks noGrp="1"/>
          </p:cNvGraphicFramePr>
          <p:nvPr>
            <p:ph idx="4294967295"/>
            <p:extLst>
              <p:ext uri="{D42A27DB-BD31-4B8C-83A1-F6EECF244321}">
                <p14:modId xmlns:p14="http://schemas.microsoft.com/office/powerpoint/2010/main" val="2853996393"/>
              </p:ext>
            </p:extLst>
          </p:nvPr>
        </p:nvGraphicFramePr>
        <p:xfrm>
          <a:off x="279400" y="1799430"/>
          <a:ext cx="8586789" cy="3686969"/>
        </p:xfrm>
        <a:graphic>
          <a:graphicData uri="http://schemas.openxmlformats.org/drawingml/2006/table">
            <a:tbl>
              <a:tblPr/>
              <a:tblGrid>
                <a:gridCol w="1015072">
                  <a:extLst>
                    <a:ext uri="{9D8B030D-6E8A-4147-A177-3AD203B41FA5}">
                      <a16:colId xmlns:a16="http://schemas.microsoft.com/office/drawing/2014/main" val="20000"/>
                    </a:ext>
                  </a:extLst>
                </a:gridCol>
                <a:gridCol w="3249747">
                  <a:extLst>
                    <a:ext uri="{9D8B030D-6E8A-4147-A177-3AD203B41FA5}">
                      <a16:colId xmlns:a16="http://schemas.microsoft.com/office/drawing/2014/main" val="20001"/>
                    </a:ext>
                  </a:extLst>
                </a:gridCol>
                <a:gridCol w="2917085">
                  <a:extLst>
                    <a:ext uri="{9D8B030D-6E8A-4147-A177-3AD203B41FA5}">
                      <a16:colId xmlns:a16="http://schemas.microsoft.com/office/drawing/2014/main" val="20002"/>
                    </a:ext>
                  </a:extLst>
                </a:gridCol>
                <a:gridCol w="1404885">
                  <a:extLst>
                    <a:ext uri="{9D8B030D-6E8A-4147-A177-3AD203B41FA5}">
                      <a16:colId xmlns:a16="http://schemas.microsoft.com/office/drawing/2014/main" val="20003"/>
                    </a:ext>
                  </a:extLst>
                </a:gridCol>
              </a:tblGrid>
              <a:tr h="65831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en-US" sz="1600" b="0" i="0" u="none" strike="noStrike" cap="none" normalizeH="0" baseline="0" dirty="0">
                          <a:ln>
                            <a:noFill/>
                          </a:ln>
                          <a:solidFill>
                            <a:schemeClr val="bg1"/>
                          </a:solidFill>
                          <a:effectLst/>
                          <a:latin typeface="+mj-ea"/>
                          <a:ea typeface="+mj-ea"/>
                          <a:cs typeface="Times New Roman" panose="02020603050405020304" pitchFamily="18" charset="0"/>
                        </a:rPr>
                        <a:t>项目</a:t>
                      </a:r>
                      <a:endParaRPr kumimoji="0" lang="zh-CN" altLang="zh-CN" sz="1600" b="0" i="0" u="none" strike="noStrike" cap="none" normalizeH="0" baseline="0" dirty="0">
                        <a:ln>
                          <a:noFill/>
                        </a:ln>
                        <a:solidFill>
                          <a:schemeClr val="bg1"/>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bg1"/>
                          </a:solidFill>
                          <a:effectLst/>
                          <a:latin typeface="+mj-ea"/>
                          <a:ea typeface="+mj-ea"/>
                          <a:cs typeface="Times New Roman" panose="02020603050405020304" pitchFamily="18" charset="0"/>
                        </a:rPr>
                        <a:t>中型数据中心成本</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bg1"/>
                          </a:solidFill>
                          <a:effectLst/>
                          <a:latin typeface="+mj-ea"/>
                          <a:ea typeface="+mj-ea"/>
                          <a:cs typeface="Times New Roman" panose="02020603050405020304" pitchFamily="18" charset="0"/>
                        </a:rPr>
                        <a:t>特大型数据中心成本</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bg1"/>
                          </a:solidFill>
                          <a:effectLst/>
                          <a:latin typeface="+mj-ea"/>
                          <a:ea typeface="+mj-ea"/>
                          <a:cs typeface="Times New Roman" panose="02020603050405020304" pitchFamily="18" charset="0"/>
                        </a:rPr>
                        <a:t>比率</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extLst>
                  <a:ext uri="{0D108BD9-81ED-4DB2-BD59-A6C34878D82A}">
                    <a16:rowId xmlns:a16="http://schemas.microsoft.com/office/drawing/2014/main" val="10000"/>
                  </a:ext>
                </a:extLst>
              </a:tr>
              <a:tr h="75620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网络</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$95 </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Mb/</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秒</a:t>
                      </a: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$13 </a:t>
                      </a: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Mb/</a:t>
                      </a: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秒</a:t>
                      </a:r>
                      <a:r>
                        <a:rPr kumimoji="0" lang="en-US"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a:t>
                      </a: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7.3</a:t>
                      </a:r>
                      <a:endPar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8122">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存储</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$2.20 </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GB/</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$0.40 </a:t>
                      </a: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每</a:t>
                      </a:r>
                      <a:r>
                        <a:rPr kumimoji="0" lang="zh-CN" altLang="en-US"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 </a:t>
                      </a:r>
                      <a:r>
                        <a:rPr kumimoji="0" lang="en-US"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GB/</a:t>
                      </a: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月</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5.7</a:t>
                      </a:r>
                      <a:endPar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14325">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a:ln>
                            <a:noFill/>
                          </a:ln>
                          <a:solidFill>
                            <a:schemeClr val="tx1">
                              <a:lumMod val="75000"/>
                              <a:lumOff val="25000"/>
                            </a:schemeClr>
                          </a:solidFill>
                          <a:effectLst/>
                          <a:latin typeface="+mj-ea"/>
                          <a:ea typeface="+mj-ea"/>
                          <a:cs typeface="Times New Roman" panose="02020603050405020304" pitchFamily="18" charset="0"/>
                        </a:rPr>
                        <a:t>管理</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每个管理员约管理</a:t>
                      </a: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140</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个服务器</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每个管理员管理</a:t>
                      </a: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1000</a:t>
                      </a:r>
                      <a:r>
                        <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个服务器以上</a:t>
                      </a: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rPr>
                        <a:t>7.1</a:t>
                      </a:r>
                      <a:endParaRPr kumimoji="0" lang="zh-CN" altLang="zh-CN" sz="1600" b="0" i="0" u="none" strike="noStrike" cap="none" normalizeH="0" baseline="0" dirty="0">
                        <a:ln>
                          <a:noFill/>
                        </a:ln>
                        <a:solidFill>
                          <a:schemeClr val="tx1">
                            <a:lumMod val="75000"/>
                            <a:lumOff val="25000"/>
                          </a:schemeClr>
                        </a:solidFill>
                        <a:effectLst/>
                        <a:latin typeface="+mj-ea"/>
                        <a:ea typeface="+mj-ea"/>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360335" y="1215231"/>
            <a:ext cx="4570482" cy="369332"/>
          </a:xfrm>
          <a:prstGeom prst="rect">
            <a:avLst/>
          </a:prstGeom>
          <a:noFill/>
        </p:spPr>
        <p:txBody>
          <a:bodyPr wrap="none" rtlCol="0">
            <a:spAutoFit/>
          </a:bodyPr>
          <a:lstStyle/>
          <a:p>
            <a:r>
              <a:rPr lang="zh-CN" altLang="en-US" b="1" dirty="0">
                <a:solidFill>
                  <a:schemeClr val="tx1">
                    <a:lumMod val="75000"/>
                    <a:lumOff val="25000"/>
                  </a:schemeClr>
                </a:solidFill>
              </a:rPr>
              <a:t>中型数据中心和特大型数据中心的成本比较</a:t>
            </a:r>
          </a:p>
        </p:txBody>
      </p:sp>
      <p:sp>
        <p:nvSpPr>
          <p:cNvPr id="3" name="矩形 2"/>
          <p:cNvSpPr/>
          <p:nvPr/>
        </p:nvSpPr>
        <p:spPr>
          <a:xfrm>
            <a:off x="279400" y="1215231"/>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9" name="组合 18"/>
          <p:cNvGrpSpPr/>
          <p:nvPr/>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文本框 2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24" name="文本框 23"/>
          <p:cNvSpPr txBox="1"/>
          <p:nvPr/>
        </p:nvSpPr>
        <p:spPr>
          <a:xfrm>
            <a:off x="452232" y="134790"/>
            <a:ext cx="3961341" cy="415498"/>
          </a:xfrm>
          <a:prstGeom prst="rect">
            <a:avLst/>
          </a:prstGeom>
          <a:noFill/>
        </p:spPr>
        <p:txBody>
          <a:bodyPr wrap="none" rtlCol="0">
            <a:spAutoFit/>
          </a:bodyPr>
          <a:lstStyle/>
          <a:p>
            <a:r>
              <a:rPr lang="en-US" altLang="zh-CN" sz="2100" b="1" spc="225" dirty="0">
                <a:solidFill>
                  <a:schemeClr val="bg1"/>
                </a:solidFill>
                <a:latin typeface="微软雅黑" panose="020B0503020204020204" pitchFamily="34" charset="-122"/>
                <a:ea typeface="微软雅黑" panose="020B0503020204020204" pitchFamily="34" charset="-122"/>
              </a:rPr>
              <a:t>1.5</a:t>
            </a:r>
            <a:r>
              <a:rPr lang="zh-CN" altLang="en-US" sz="2100" b="1" spc="225" dirty="0">
                <a:solidFill>
                  <a:schemeClr val="bg1"/>
                </a:solidFill>
                <a:latin typeface="微软雅黑" panose="020B0503020204020204" pitchFamily="34" charset="-122"/>
                <a:ea typeface="微软雅黑" panose="020B0503020204020204" pitchFamily="34" charset="-122"/>
              </a:rPr>
              <a:t>云计算压倒性的成本优势</a:t>
            </a:r>
          </a:p>
        </p:txBody>
      </p:sp>
      <p:sp>
        <p:nvSpPr>
          <p:cNvPr id="2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3765327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2" name="灯片编号占位符 1"/>
          <p:cNvSpPr>
            <a:spLocks noGrp="1"/>
          </p:cNvSpPr>
          <p:nvPr>
            <p:ph type="sldNum" sz="quarter" idx="4"/>
          </p:nvPr>
        </p:nvSpPr>
        <p:spPr/>
        <p:txBody>
          <a:bodyPr/>
          <a:lstStyle/>
          <a:p>
            <a:fld id="{344E241F-D2F4-4B3A-952F-D6E7DF06C30F}" type="slidenum">
              <a:rPr lang="zh-CN" altLang="en-US" smtClean="0"/>
              <a:t>37</a:t>
            </a:fld>
            <a:endParaRPr lang="zh-CN" altLang="en-US"/>
          </a:p>
        </p:txBody>
      </p:sp>
      <p:graphicFrame>
        <p:nvGraphicFramePr>
          <p:cNvPr id="11" name="Group 28"/>
          <p:cNvGraphicFramePr>
            <a:graphicFrameLocks noGrp="1"/>
          </p:cNvGraphicFramePr>
          <p:nvPr>
            <p:ph idx="4294967295"/>
            <p:extLst>
              <p:ext uri="{D42A27DB-BD31-4B8C-83A1-F6EECF244321}">
                <p14:modId xmlns:p14="http://schemas.microsoft.com/office/powerpoint/2010/main" val="2890892807"/>
              </p:ext>
            </p:extLst>
          </p:nvPr>
        </p:nvGraphicFramePr>
        <p:xfrm>
          <a:off x="279401" y="1847850"/>
          <a:ext cx="8586788" cy="3724276"/>
        </p:xfrm>
        <a:graphic>
          <a:graphicData uri="http://schemas.openxmlformats.org/drawingml/2006/table">
            <a:tbl>
              <a:tblPr/>
              <a:tblGrid>
                <a:gridCol w="1921753">
                  <a:extLst>
                    <a:ext uri="{9D8B030D-6E8A-4147-A177-3AD203B41FA5}">
                      <a16:colId xmlns:a16="http://schemas.microsoft.com/office/drawing/2014/main" val="20000"/>
                    </a:ext>
                  </a:extLst>
                </a:gridCol>
                <a:gridCol w="1271117">
                  <a:extLst>
                    <a:ext uri="{9D8B030D-6E8A-4147-A177-3AD203B41FA5}">
                      <a16:colId xmlns:a16="http://schemas.microsoft.com/office/drawing/2014/main" val="20001"/>
                    </a:ext>
                  </a:extLst>
                </a:gridCol>
                <a:gridCol w="5393918">
                  <a:extLst>
                    <a:ext uri="{9D8B030D-6E8A-4147-A177-3AD203B41FA5}">
                      <a16:colId xmlns:a16="http://schemas.microsoft.com/office/drawing/2014/main" val="20002"/>
                    </a:ext>
                  </a:extLst>
                </a:gridCol>
              </a:tblGrid>
              <a:tr h="75943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bg1"/>
                          </a:solidFill>
                          <a:effectLst/>
                          <a:latin typeface="+mn-ea"/>
                          <a:ea typeface="+mn-ea"/>
                          <a:cs typeface="Times New Roman" panose="02020603050405020304" pitchFamily="18" charset="0"/>
                        </a:rPr>
                        <a:t>价格</a:t>
                      </a:r>
                      <a:r>
                        <a:rPr kumimoji="0" lang="zh-CN" altLang="en-US" sz="1600" b="0" i="0" u="none" strike="noStrike" cap="none" normalizeH="0" baseline="0" dirty="0">
                          <a:ln>
                            <a:noFill/>
                          </a:ln>
                          <a:solidFill>
                            <a:schemeClr val="bg1"/>
                          </a:solidFill>
                          <a:effectLst/>
                          <a:latin typeface="+mn-ea"/>
                          <a:ea typeface="+mn-ea"/>
                          <a:cs typeface="Times New Roman" panose="02020603050405020304" pitchFamily="18" charset="0"/>
                        </a:rPr>
                        <a:t> </a:t>
                      </a:r>
                      <a:endParaRPr kumimoji="0" lang="zh-CN" altLang="zh-CN" sz="1600" b="0" i="0" u="none" strike="noStrike" cap="none" normalizeH="0" baseline="0" dirty="0">
                        <a:ln>
                          <a:noFill/>
                        </a:ln>
                        <a:solidFill>
                          <a:schemeClr val="bg1"/>
                        </a:solidFill>
                        <a:effectLst/>
                        <a:latin typeface="+mn-ea"/>
                        <a:ea typeface="+mn-ea"/>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bg1"/>
                          </a:solidFill>
                          <a:effectLst/>
                          <a:latin typeface="+mn-ea"/>
                          <a:ea typeface="+mn-ea"/>
                          <a:cs typeface="Times New Roman" panose="02020603050405020304" pitchFamily="18" charset="0"/>
                        </a:rPr>
                        <a:t>地点</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bg1"/>
                          </a:solidFill>
                          <a:effectLst/>
                          <a:latin typeface="+mn-ea"/>
                          <a:ea typeface="+mn-ea"/>
                          <a:cs typeface="Times New Roman" panose="02020603050405020304" pitchFamily="18" charset="0"/>
                        </a:rPr>
                        <a:t>可能的定价原因</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extLst>
                  <a:ext uri="{0D108BD9-81ED-4DB2-BD59-A6C34878D82A}">
                    <a16:rowId xmlns:a16="http://schemas.microsoft.com/office/drawing/2014/main" val="10000"/>
                  </a:ext>
                </a:extLst>
              </a:tr>
              <a:tr h="853481">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3.6</a:t>
                      </a: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美分</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爱达荷州</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a:ln>
                            <a:noFill/>
                          </a:ln>
                          <a:solidFill>
                            <a:schemeClr val="tx1">
                              <a:lumMod val="75000"/>
                              <a:lumOff val="25000"/>
                            </a:schemeClr>
                          </a:solidFill>
                          <a:effectLst/>
                          <a:latin typeface="+mn-ea"/>
                          <a:ea typeface="+mn-ea"/>
                          <a:cs typeface="Times New Roman" panose="02020603050405020304" pitchFamily="18" charset="0"/>
                        </a:rPr>
                        <a:t>水力发电，没有长途输送</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7904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10.0</a:t>
                      </a: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美分</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加州</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电力在电网上长途输送，湾区的输送线有限，</a:t>
                      </a:r>
                      <a:endParaRPr kumimoji="0" lang="en-US"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endParaRPr>
                    </a:p>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加州不允许煤电</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231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1600" b="0" i="0" u="none" strike="noStrike" cap="none" normalizeH="0" baseline="0">
                          <a:ln>
                            <a:noFill/>
                          </a:ln>
                          <a:solidFill>
                            <a:schemeClr val="tx1">
                              <a:lumMod val="75000"/>
                              <a:lumOff val="25000"/>
                            </a:schemeClr>
                          </a:solidFill>
                          <a:effectLst/>
                          <a:latin typeface="+mn-ea"/>
                          <a:ea typeface="+mn-ea"/>
                          <a:cs typeface="Times New Roman" panose="02020603050405020304" pitchFamily="18" charset="0"/>
                        </a:rPr>
                        <a:t>18.0</a:t>
                      </a:r>
                      <a:r>
                        <a:rPr kumimoji="0" lang="zh-CN" altLang="zh-CN" sz="1600" b="0" i="0" u="none" strike="noStrike" cap="none" normalizeH="0" baseline="0">
                          <a:ln>
                            <a:noFill/>
                          </a:ln>
                          <a:solidFill>
                            <a:schemeClr val="tx1">
                              <a:lumMod val="75000"/>
                              <a:lumOff val="25000"/>
                            </a:schemeClr>
                          </a:solidFill>
                          <a:effectLst/>
                          <a:latin typeface="+mn-ea"/>
                          <a:ea typeface="+mn-ea"/>
                          <a:cs typeface="Times New Roman" panose="02020603050405020304" pitchFamily="18" charset="0"/>
                        </a:rPr>
                        <a:t>美分</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夏威夷</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zh-CN" altLang="zh-CN" sz="1600" b="0" i="0" u="none" strike="noStrike" cap="none" normalizeH="0" baseline="0" dirty="0">
                          <a:ln>
                            <a:noFill/>
                          </a:ln>
                          <a:solidFill>
                            <a:schemeClr val="tx1">
                              <a:lumMod val="75000"/>
                              <a:lumOff val="25000"/>
                            </a:schemeClr>
                          </a:solidFill>
                          <a:effectLst/>
                          <a:latin typeface="+mn-ea"/>
                          <a:ea typeface="+mn-ea"/>
                          <a:cs typeface="Times New Roman" panose="02020603050405020304" pitchFamily="18" charset="0"/>
                        </a:rPr>
                        <a:t>发电的能源需要海运到岛上</a:t>
                      </a: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 name="文本框 11"/>
          <p:cNvSpPr txBox="1"/>
          <p:nvPr/>
        </p:nvSpPr>
        <p:spPr>
          <a:xfrm>
            <a:off x="359543" y="1196975"/>
            <a:ext cx="3185487" cy="369332"/>
          </a:xfrm>
          <a:prstGeom prst="rect">
            <a:avLst/>
          </a:prstGeom>
          <a:noFill/>
        </p:spPr>
        <p:txBody>
          <a:bodyPr wrap="none" rtlCol="0">
            <a:spAutoFit/>
          </a:bodyPr>
          <a:lstStyle/>
          <a:p>
            <a:r>
              <a:rPr lang="zh-CN" altLang="en-US" b="1" dirty="0">
                <a:solidFill>
                  <a:schemeClr val="tx1">
                    <a:lumMod val="75000"/>
                    <a:lumOff val="25000"/>
                  </a:schemeClr>
                </a:solidFill>
              </a:rPr>
              <a:t>美国不同地区电力价格的差异</a:t>
            </a:r>
          </a:p>
        </p:txBody>
      </p:sp>
      <p:sp>
        <p:nvSpPr>
          <p:cNvPr id="13" name="矩形 12"/>
          <p:cNvSpPr/>
          <p:nvPr/>
        </p:nvSpPr>
        <p:spPr>
          <a:xfrm>
            <a:off x="278607" y="119697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4" name="组合 13"/>
          <p:cNvGrpSpPr/>
          <p:nvPr/>
        </p:nvGrpSpPr>
        <p:grpSpPr>
          <a:xfrm>
            <a:off x="-1" y="-2439"/>
            <a:ext cx="9145786" cy="718410"/>
            <a:chOff x="-1" y="190175"/>
            <a:chExt cx="9145786" cy="525795"/>
          </a:xfrm>
        </p:grpSpPr>
        <p:sp>
          <p:nvSpPr>
            <p:cNvPr id="15" name="任意多边形 1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1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任意多边形 1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8" name="文本框 1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19" name="文本框 18"/>
          <p:cNvSpPr txBox="1"/>
          <p:nvPr/>
        </p:nvSpPr>
        <p:spPr>
          <a:xfrm>
            <a:off x="452232" y="134790"/>
            <a:ext cx="3961341" cy="415498"/>
          </a:xfrm>
          <a:prstGeom prst="rect">
            <a:avLst/>
          </a:prstGeom>
          <a:noFill/>
        </p:spPr>
        <p:txBody>
          <a:bodyPr wrap="none" rtlCol="0">
            <a:spAutoFit/>
          </a:bodyPr>
          <a:lstStyle/>
          <a:p>
            <a:r>
              <a:rPr lang="en-US" altLang="zh-CN" sz="2100" b="1" spc="225" dirty="0">
                <a:solidFill>
                  <a:schemeClr val="bg1"/>
                </a:solidFill>
                <a:latin typeface="微软雅黑" panose="020B0503020204020204" pitchFamily="34" charset="-122"/>
                <a:ea typeface="微软雅黑" panose="020B0503020204020204" pitchFamily="34" charset="-122"/>
              </a:rPr>
              <a:t>1.5</a:t>
            </a:r>
            <a:r>
              <a:rPr lang="zh-CN" altLang="en-US" sz="2100" b="1" spc="225" dirty="0">
                <a:solidFill>
                  <a:schemeClr val="bg1"/>
                </a:solidFill>
                <a:latin typeface="微软雅黑" panose="020B0503020204020204" pitchFamily="34" charset="-122"/>
                <a:ea typeface="微软雅黑" panose="020B0503020204020204" pitchFamily="34" charset="-122"/>
              </a:rPr>
              <a:t>云计算压倒性的成本优势</a:t>
            </a:r>
          </a:p>
        </p:txBody>
      </p:sp>
      <p:sp>
        <p:nvSpPr>
          <p:cNvPr id="20"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4086386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1" descr="Google Data Center, Oklahoma.jpg"/>
          <p:cNvPicPr>
            <a:picLocks noChangeAspect="1" noChangeArrowheads="1"/>
          </p:cNvPicPr>
          <p:nvPr/>
        </p:nvPicPr>
        <p:blipFill rotWithShape="1">
          <a:blip r:embed="rId2">
            <a:extLst>
              <a:ext uri="{28A0092B-C50C-407E-A947-70E740481C1C}">
                <a14:useLocalDpi xmlns:a14="http://schemas.microsoft.com/office/drawing/2010/main" val="0"/>
              </a:ext>
            </a:extLst>
          </a:blip>
          <a:srcRect t="72" b="140"/>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78606" y="1152525"/>
            <a:ext cx="8586788" cy="819150"/>
          </a:xfrm>
          <a:prstGeom prst="rect">
            <a:avLst/>
          </a:prstGeom>
          <a:solidFill>
            <a:schemeClr val="tx1">
              <a:lumMod val="85000"/>
              <a:lumOff val="1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805" name="Text Box 5"/>
          <p:cNvSpPr txBox="1">
            <a:spLocks noChangeArrowheads="1"/>
          </p:cNvSpPr>
          <p:nvPr/>
        </p:nvSpPr>
        <p:spPr bwMode="auto">
          <a:xfrm>
            <a:off x="1754982" y="1346382"/>
            <a:ext cx="5579269" cy="46166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eaLnBrk="1" hangingPunct="1">
              <a:spcBef>
                <a:spcPct val="50000"/>
              </a:spcBef>
              <a:defRPr/>
            </a:pPr>
            <a:r>
              <a:rPr lang="en-US" altLang="zh-CN" sz="2400" b="1" dirty="0">
                <a:solidFill>
                  <a:schemeClr val="bg1"/>
                </a:solidFill>
                <a:latin typeface="+mn-ea"/>
              </a:rPr>
              <a:t>“</a:t>
            </a:r>
            <a:r>
              <a:rPr lang="zh-CN" altLang="en-US" sz="2400" b="1" dirty="0">
                <a:solidFill>
                  <a:schemeClr val="bg1"/>
                </a:solidFill>
                <a:latin typeface="+mn-ea"/>
              </a:rPr>
              <a:t>信息时代核电站”</a:t>
            </a:r>
            <a:r>
              <a:rPr lang="en-US" altLang="zh-CN" sz="2400" b="1" dirty="0">
                <a:solidFill>
                  <a:schemeClr val="bg1"/>
                </a:solidFill>
                <a:latin typeface="+mn-ea"/>
              </a:rPr>
              <a:t>—Google</a:t>
            </a:r>
            <a:r>
              <a:rPr lang="zh-CN" altLang="en-US" sz="2400" b="1" dirty="0">
                <a:solidFill>
                  <a:schemeClr val="bg1"/>
                </a:solidFill>
                <a:latin typeface="+mn-ea"/>
              </a:rPr>
              <a:t>数据中心</a:t>
            </a:r>
          </a:p>
        </p:txBody>
      </p:sp>
    </p:spTree>
    <p:extLst>
      <p:ext uri="{BB962C8B-B14F-4D97-AF65-F5344CB8AC3E}">
        <p14:creationId xmlns:p14="http://schemas.microsoft.com/office/powerpoint/2010/main" val="217475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9" name="矩形 8"/>
          <p:cNvSpPr/>
          <p:nvPr/>
        </p:nvSpPr>
        <p:spPr>
          <a:xfrm>
            <a:off x="278606" y="2295524"/>
            <a:ext cx="8586788" cy="3320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Picture 4" descr="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 y="2457961"/>
            <a:ext cx="6076837" cy="303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359542" y="1223554"/>
            <a:ext cx="2492990" cy="369332"/>
          </a:xfrm>
          <a:prstGeom prst="rect">
            <a:avLst/>
          </a:prstGeom>
          <a:noFill/>
        </p:spPr>
        <p:txBody>
          <a:bodyPr wrap="none" rtlCol="0">
            <a:spAutoFit/>
          </a:bodyPr>
          <a:lstStyle/>
          <a:p>
            <a:r>
              <a:rPr lang="zh-CN" altLang="en-US" b="1" dirty="0">
                <a:solidFill>
                  <a:schemeClr val="tx1">
                    <a:lumMod val="75000"/>
                    <a:lumOff val="25000"/>
                  </a:schemeClr>
                </a:solidFill>
              </a:rPr>
              <a:t>某典型网站的流量数据</a:t>
            </a:r>
          </a:p>
        </p:txBody>
      </p:sp>
      <p:sp>
        <p:nvSpPr>
          <p:cNvPr id="13" name="矩形 12"/>
          <p:cNvSpPr/>
          <p:nvPr/>
        </p:nvSpPr>
        <p:spPr>
          <a:xfrm>
            <a:off x="278607" y="1223554"/>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6862004" y="2515971"/>
            <a:ext cx="2004183" cy="1027204"/>
          </a:xfrm>
          <a:prstGeom prst="rect">
            <a:avLst/>
          </a:prstGeom>
        </p:spPr>
        <p:txBody>
          <a:bodyPr wrap="square">
            <a:spAutoFit/>
          </a:bodyPr>
          <a:lstStyle/>
          <a:p>
            <a:pPr>
              <a:lnSpc>
                <a:spcPct val="150000"/>
              </a:lnSpc>
            </a:pPr>
            <a:r>
              <a:rPr lang="zh-CN" altLang="en-US" sz="1350" dirty="0">
                <a:solidFill>
                  <a:schemeClr val="bg1"/>
                </a:solidFill>
              </a:rPr>
              <a:t>提供弹性的服务，在超大资源池中动态分配和释放资源</a:t>
            </a:r>
          </a:p>
        </p:txBody>
      </p:sp>
      <p:sp>
        <p:nvSpPr>
          <p:cNvPr id="15" name="矩形 14"/>
          <p:cNvSpPr/>
          <p:nvPr/>
        </p:nvSpPr>
        <p:spPr>
          <a:xfrm>
            <a:off x="6871158" y="4715314"/>
            <a:ext cx="1994236" cy="715581"/>
          </a:xfrm>
          <a:prstGeom prst="rect">
            <a:avLst/>
          </a:prstGeom>
        </p:spPr>
        <p:txBody>
          <a:bodyPr wrap="square">
            <a:spAutoFit/>
          </a:bodyPr>
          <a:lstStyle/>
          <a:p>
            <a:pPr>
              <a:lnSpc>
                <a:spcPct val="150000"/>
              </a:lnSpc>
            </a:pPr>
            <a:r>
              <a:rPr lang="zh-CN" altLang="en-US" sz="1350" dirty="0">
                <a:solidFill>
                  <a:schemeClr val="bg1"/>
                </a:solidFill>
              </a:rPr>
              <a:t>资源利用率达到</a:t>
            </a:r>
            <a:r>
              <a:rPr lang="en-US" altLang="zh-CN" sz="1350" dirty="0">
                <a:solidFill>
                  <a:schemeClr val="bg1"/>
                </a:solidFill>
              </a:rPr>
              <a:t>80%</a:t>
            </a:r>
            <a:r>
              <a:rPr lang="zh-CN" altLang="en-US" sz="1350" dirty="0">
                <a:solidFill>
                  <a:schemeClr val="bg1"/>
                </a:solidFill>
              </a:rPr>
              <a:t>左右，是传统模式</a:t>
            </a:r>
            <a:r>
              <a:rPr lang="en-US" altLang="zh-CN" sz="1350" dirty="0">
                <a:solidFill>
                  <a:schemeClr val="bg1"/>
                </a:solidFill>
              </a:rPr>
              <a:t>5</a:t>
            </a:r>
            <a:r>
              <a:rPr lang="zh-CN" altLang="en-US" sz="1350" dirty="0">
                <a:solidFill>
                  <a:schemeClr val="bg1"/>
                </a:solidFill>
              </a:rPr>
              <a:t>～</a:t>
            </a:r>
            <a:r>
              <a:rPr lang="en-US" altLang="zh-CN" sz="1350" dirty="0">
                <a:solidFill>
                  <a:schemeClr val="bg1"/>
                </a:solidFill>
              </a:rPr>
              <a:t>7</a:t>
            </a:r>
            <a:r>
              <a:rPr lang="zh-CN" altLang="en-US" sz="1350" dirty="0">
                <a:solidFill>
                  <a:schemeClr val="bg1"/>
                </a:solidFill>
              </a:rPr>
              <a:t>倍 </a:t>
            </a:r>
          </a:p>
        </p:txBody>
      </p:sp>
      <p:sp>
        <p:nvSpPr>
          <p:cNvPr id="16" name="矩形 15"/>
          <p:cNvSpPr/>
          <p:nvPr/>
        </p:nvSpPr>
        <p:spPr>
          <a:xfrm>
            <a:off x="6857999" y="3615642"/>
            <a:ext cx="2100263" cy="715581"/>
          </a:xfrm>
          <a:prstGeom prst="rect">
            <a:avLst/>
          </a:prstGeom>
        </p:spPr>
        <p:txBody>
          <a:bodyPr wrap="square">
            <a:spAutoFit/>
          </a:bodyPr>
          <a:lstStyle/>
          <a:p>
            <a:pPr>
              <a:lnSpc>
                <a:spcPct val="150000"/>
              </a:lnSpc>
            </a:pPr>
            <a:r>
              <a:rPr lang="zh-CN" altLang="en-US" sz="1350" dirty="0">
                <a:solidFill>
                  <a:schemeClr val="bg1"/>
                </a:solidFill>
              </a:rPr>
              <a:t>云计算平台的规模极大，比较容易平稳整体负载</a:t>
            </a:r>
          </a:p>
        </p:txBody>
      </p:sp>
      <p:sp>
        <p:nvSpPr>
          <p:cNvPr id="17" name="椭圆 16"/>
          <p:cNvSpPr/>
          <p:nvPr/>
        </p:nvSpPr>
        <p:spPr>
          <a:xfrm>
            <a:off x="6611973" y="2647090"/>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p:nvPr/>
        </p:nvSpPr>
        <p:spPr>
          <a:xfrm>
            <a:off x="6611973" y="3735524"/>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6611973" y="4841615"/>
            <a:ext cx="161925" cy="161925"/>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0" name="组合 19"/>
          <p:cNvGrpSpPr/>
          <p:nvPr/>
        </p:nvGrpSpPr>
        <p:grpSpPr>
          <a:xfrm>
            <a:off x="-1" y="-2439"/>
            <a:ext cx="9145786" cy="718410"/>
            <a:chOff x="-1" y="190175"/>
            <a:chExt cx="9145786" cy="525795"/>
          </a:xfrm>
        </p:grpSpPr>
        <p:sp>
          <p:nvSpPr>
            <p:cNvPr id="21" name="任意多边形 20"/>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任意多边形 22"/>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4" name="文本框 23"/>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25" name="文本框 24"/>
          <p:cNvSpPr txBox="1"/>
          <p:nvPr/>
        </p:nvSpPr>
        <p:spPr>
          <a:xfrm>
            <a:off x="452232" y="134790"/>
            <a:ext cx="3961341" cy="415498"/>
          </a:xfrm>
          <a:prstGeom prst="rect">
            <a:avLst/>
          </a:prstGeom>
          <a:noFill/>
        </p:spPr>
        <p:txBody>
          <a:bodyPr wrap="none" rtlCol="0">
            <a:spAutoFit/>
          </a:bodyPr>
          <a:lstStyle/>
          <a:p>
            <a:r>
              <a:rPr lang="en-US" altLang="zh-CN" sz="2100" b="1" spc="225" dirty="0">
                <a:solidFill>
                  <a:schemeClr val="bg1"/>
                </a:solidFill>
                <a:latin typeface="微软雅黑" panose="020B0503020204020204" pitchFamily="34" charset="-122"/>
                <a:ea typeface="微软雅黑" panose="020B0503020204020204" pitchFamily="34" charset="-122"/>
              </a:rPr>
              <a:t>1.5</a:t>
            </a:r>
            <a:r>
              <a:rPr lang="zh-CN" altLang="en-US" sz="2100" b="1" spc="225" dirty="0">
                <a:solidFill>
                  <a:schemeClr val="bg1"/>
                </a:solidFill>
                <a:latin typeface="微软雅黑" panose="020B0503020204020204" pitchFamily="34" charset="-122"/>
                <a:ea typeface="微软雅黑" panose="020B0503020204020204" pitchFamily="34" charset="-122"/>
              </a:rPr>
              <a:t>云计算压倒性的成本优势</a:t>
            </a:r>
          </a:p>
        </p:txBody>
      </p:sp>
      <p:sp>
        <p:nvSpPr>
          <p:cNvPr id="26"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 name="灯片编号占位符 1"/>
          <p:cNvSpPr>
            <a:spLocks noGrp="1"/>
          </p:cNvSpPr>
          <p:nvPr>
            <p:ph type="sldNum" sz="quarter" idx="4"/>
          </p:nvPr>
        </p:nvSpPr>
        <p:spPr/>
        <p:txBody>
          <a:bodyPr/>
          <a:lstStyle/>
          <a:p>
            <a:fld id="{344E241F-D2F4-4B3A-952F-D6E7DF06C30F}" type="slidenum">
              <a:rPr lang="zh-CN" altLang="en-US" smtClean="0"/>
              <a:t>39</a:t>
            </a:fld>
            <a:endParaRPr lang="zh-CN" altLang="en-US"/>
          </a:p>
        </p:txBody>
      </p:sp>
    </p:spTree>
    <p:extLst>
      <p:ext uri="{BB962C8B-B14F-4D97-AF65-F5344CB8AC3E}">
        <p14:creationId xmlns:p14="http://schemas.microsoft.com/office/powerpoint/2010/main" val="404027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2"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8" name="文本框 2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4</a:t>
            </a:fld>
            <a:endParaRPr lang="zh-CN" altLang="en-US" dirty="0">
              <a:latin typeface="+mn-ea"/>
            </a:endParaRPr>
          </a:p>
        </p:txBody>
      </p:sp>
      <p:sp>
        <p:nvSpPr>
          <p:cNvPr id="5" name="矩形 4"/>
          <p:cNvSpPr/>
          <p:nvPr/>
        </p:nvSpPr>
        <p:spPr>
          <a:xfrm>
            <a:off x="-1" y="889800"/>
            <a:ext cx="9073953" cy="523220"/>
          </a:xfrm>
          <a:prstGeom prst="rect">
            <a:avLst/>
          </a:prstGeom>
          <a:solidFill>
            <a:schemeClr val="tx1">
              <a:lumMod val="75000"/>
              <a:lumOff val="25000"/>
            </a:schemeClr>
          </a:solidFill>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en-US" sz="2800" b="1" dirty="0">
                <a:solidFill>
                  <a:schemeClr val="bg1"/>
                </a:solidFill>
                <a:latin typeface="微软雅黑" panose="020B0503020204020204" pitchFamily="34" charset="-122"/>
                <a:ea typeface="微软雅黑" panose="020B0503020204020204" pitchFamily="34" charset="-122"/>
              </a:rPr>
              <a:t>企业使用计算机的烦恼</a:t>
            </a:r>
          </a:p>
        </p:txBody>
      </p:sp>
      <p:sp>
        <p:nvSpPr>
          <p:cNvPr id="6" name="矩形 5"/>
          <p:cNvSpPr/>
          <p:nvPr/>
        </p:nvSpPr>
        <p:spPr>
          <a:xfrm>
            <a:off x="222067" y="1583089"/>
            <a:ext cx="8734319" cy="3477875"/>
          </a:xfrm>
          <a:prstGeom prst="rect">
            <a:avLst/>
          </a:prstGeom>
        </p:spPr>
        <p:txBody>
          <a:bodyPr wrap="square">
            <a:spAutoFit/>
          </a:bodyPr>
          <a:lstStyle/>
          <a:p>
            <a:pPr marL="285750" indent="-28575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IT</a:t>
            </a:r>
            <a:r>
              <a:rPr lang="zh-CN" altLang="en-US" sz="2000" dirty="0">
                <a:latin typeface="微软雅黑" panose="020B0503020204020204" pitchFamily="34" charset="-122"/>
                <a:ea typeface="微软雅黑" panose="020B0503020204020204" pitchFamily="34" charset="-122"/>
              </a:rPr>
              <a:t>部门的工作人员经常忙于穿梭于各个办公楼之间解决员工电脑的各种系统错误，各种应用软件的错误 </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企业为了测试新开发的应用软件，需要购买一大批电脑，而当测试完毕之后，大部分设备处于闲置 </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为了应付市场的快速变化，急需一批计算资源，但是审批资金、购买设备、安装平台可能需要花费</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周左右的时间，会耽误市场机会 </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高价购买了某家公司的软件之后，使用一段时间之后，发现不能完全满足需求，但是又无法退货 </a:t>
            </a:r>
          </a:p>
        </p:txBody>
      </p:sp>
    </p:spTree>
    <p:extLst>
      <p:ext uri="{BB962C8B-B14F-4D97-AF65-F5344CB8AC3E}">
        <p14:creationId xmlns:p14="http://schemas.microsoft.com/office/powerpoint/2010/main" val="2881623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857250"/>
            <a:ext cx="9144001" cy="5143500"/>
          </a:xfrm>
          <a:prstGeom prst="rect">
            <a:avLst/>
          </a:prstGeom>
        </p:spPr>
      </p:pic>
      <p:sp>
        <p:nvSpPr>
          <p:cNvPr id="11" name="TextBox 2"/>
          <p:cNvSpPr txBox="1"/>
          <p:nvPr/>
        </p:nvSpPr>
        <p:spPr>
          <a:xfrm>
            <a:off x="319511" y="5222644"/>
            <a:ext cx="8545883" cy="41549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zh-CN" altLang="en-US" sz="2100" dirty="0">
                <a:solidFill>
                  <a:schemeClr val="bg1"/>
                </a:solidFill>
                <a:latin typeface="微软雅黑" panose="020B0503020204020204" pitchFamily="34" charset="-122"/>
                <a:ea typeface="微软雅黑" panose="020B0503020204020204" pitchFamily="34" charset="-122"/>
              </a:rPr>
              <a:t>云计算将计算变成了大众用得上和用得起的“水和电”</a:t>
            </a:r>
          </a:p>
        </p:txBody>
      </p:sp>
      <p:grpSp>
        <p:nvGrpSpPr>
          <p:cNvPr id="45" name="组合 44"/>
          <p:cNvGrpSpPr/>
          <p:nvPr/>
        </p:nvGrpSpPr>
        <p:grpSpPr>
          <a:xfrm>
            <a:off x="779009" y="2207949"/>
            <a:ext cx="7782027" cy="2743200"/>
            <a:chOff x="1038678" y="1698171"/>
            <a:chExt cx="10376036" cy="3657600"/>
          </a:xfrm>
        </p:grpSpPr>
        <p:sp>
          <p:nvSpPr>
            <p:cNvPr id="2" name="圆角矩形 1"/>
            <p:cNvSpPr/>
            <p:nvPr/>
          </p:nvSpPr>
          <p:spPr>
            <a:xfrm>
              <a:off x="1038678" y="1698171"/>
              <a:ext cx="7269814" cy="3657600"/>
            </a:xfrm>
            <a:prstGeom prst="roundRect">
              <a:avLst>
                <a:gd name="adj" fmla="val 10272"/>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圆角矩形 2"/>
            <p:cNvSpPr/>
            <p:nvPr/>
          </p:nvSpPr>
          <p:spPr>
            <a:xfrm>
              <a:off x="1553026" y="1944913"/>
              <a:ext cx="2627087" cy="3120571"/>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1181314" y="2958226"/>
              <a:ext cx="677108" cy="1166131"/>
            </a:xfrm>
            <a:prstGeom prst="rect">
              <a:avLst/>
            </a:prstGeom>
            <a:solidFill>
              <a:schemeClr val="bg1">
                <a:lumMod val="95000"/>
              </a:schemeClr>
            </a:solidFill>
          </p:spPr>
          <p:txBody>
            <a:bodyPr vert="eaVert" wrap="none" rtlCol="0">
              <a:spAutoFit/>
            </a:bodyPr>
            <a:lstStyle/>
            <a:p>
              <a:r>
                <a:rPr lang="zh-CN" altLang="en-US" sz="2100" dirty="0"/>
                <a:t> 成  本 </a:t>
              </a:r>
            </a:p>
          </p:txBody>
        </p:sp>
        <p:sp>
          <p:nvSpPr>
            <p:cNvPr id="14" name="圆角矩形 13"/>
            <p:cNvSpPr/>
            <p:nvPr/>
          </p:nvSpPr>
          <p:spPr>
            <a:xfrm>
              <a:off x="5111129" y="1944913"/>
              <a:ext cx="2906955" cy="3120571"/>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4763255" y="2517886"/>
              <a:ext cx="677108" cy="2080912"/>
            </a:xfrm>
            <a:prstGeom prst="rect">
              <a:avLst/>
            </a:prstGeom>
            <a:solidFill>
              <a:schemeClr val="bg1">
                <a:lumMod val="95000"/>
              </a:schemeClr>
            </a:solidFill>
          </p:spPr>
          <p:txBody>
            <a:bodyPr vert="eaVert" wrap="none" rtlCol="0">
              <a:spAutoFit/>
            </a:bodyPr>
            <a:lstStyle/>
            <a:p>
              <a:r>
                <a:rPr lang="zh-CN" altLang="en-US" sz="2100" dirty="0"/>
                <a:t> 资源利用率 </a:t>
              </a:r>
            </a:p>
          </p:txBody>
        </p:sp>
        <p:sp>
          <p:nvSpPr>
            <p:cNvPr id="5" name="文本框 4"/>
            <p:cNvSpPr txBox="1"/>
            <p:nvPr/>
          </p:nvSpPr>
          <p:spPr>
            <a:xfrm>
              <a:off x="1858422" y="2482442"/>
              <a:ext cx="1477328" cy="492443"/>
            </a:xfrm>
            <a:prstGeom prst="rect">
              <a:avLst/>
            </a:prstGeom>
            <a:noFill/>
          </p:spPr>
          <p:txBody>
            <a:bodyPr wrap="none" rtlCol="0">
              <a:spAutoFit/>
            </a:bodyPr>
            <a:lstStyle/>
            <a:p>
              <a:r>
                <a:rPr lang="zh-CN" altLang="en-US" dirty="0"/>
                <a:t>硬件成本</a:t>
              </a:r>
            </a:p>
          </p:txBody>
        </p:sp>
        <p:sp>
          <p:nvSpPr>
            <p:cNvPr id="18" name="文本框 17"/>
            <p:cNvSpPr txBox="1"/>
            <p:nvPr/>
          </p:nvSpPr>
          <p:spPr>
            <a:xfrm>
              <a:off x="1858422" y="3307419"/>
              <a:ext cx="861775" cy="492443"/>
            </a:xfrm>
            <a:prstGeom prst="rect">
              <a:avLst/>
            </a:prstGeom>
            <a:noFill/>
          </p:spPr>
          <p:txBody>
            <a:bodyPr wrap="none" rtlCol="0">
              <a:spAutoFit/>
            </a:bodyPr>
            <a:lstStyle/>
            <a:p>
              <a:r>
                <a:rPr lang="zh-CN" altLang="en-US" dirty="0"/>
                <a:t>电价</a:t>
              </a:r>
            </a:p>
          </p:txBody>
        </p:sp>
        <p:sp>
          <p:nvSpPr>
            <p:cNvPr id="19" name="文本框 18"/>
            <p:cNvSpPr txBox="1"/>
            <p:nvPr/>
          </p:nvSpPr>
          <p:spPr>
            <a:xfrm>
              <a:off x="1858422" y="4146354"/>
              <a:ext cx="1477328" cy="492443"/>
            </a:xfrm>
            <a:prstGeom prst="rect">
              <a:avLst/>
            </a:prstGeom>
            <a:noFill/>
          </p:spPr>
          <p:txBody>
            <a:bodyPr wrap="none" rtlCol="0">
              <a:spAutoFit/>
            </a:bodyPr>
            <a:lstStyle/>
            <a:p>
              <a:r>
                <a:rPr lang="zh-CN" altLang="en-US" dirty="0"/>
                <a:t>管理费用</a:t>
              </a:r>
            </a:p>
          </p:txBody>
        </p:sp>
        <p:cxnSp>
          <p:nvCxnSpPr>
            <p:cNvPr id="8" name="直接箭头连接符 7"/>
            <p:cNvCxnSpPr/>
            <p:nvPr/>
          </p:nvCxnSpPr>
          <p:spPr>
            <a:xfrm>
              <a:off x="3512457" y="2409371"/>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3512457" y="3190807"/>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3512457" y="4095716"/>
              <a:ext cx="0" cy="5782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乘号 32"/>
            <p:cNvSpPr/>
            <p:nvPr/>
          </p:nvSpPr>
          <p:spPr>
            <a:xfrm>
              <a:off x="4281714" y="3190807"/>
              <a:ext cx="578277" cy="578277"/>
            </a:xfrm>
            <a:prstGeom prst="mathMultiply">
              <a:avLst>
                <a:gd name="adj1" fmla="val 8461"/>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5821071" y="2517886"/>
              <a:ext cx="348343" cy="205120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矩形 37"/>
            <p:cNvSpPr/>
            <p:nvPr/>
          </p:nvSpPr>
          <p:spPr>
            <a:xfrm>
              <a:off x="7097268" y="2517886"/>
              <a:ext cx="348343" cy="205120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矩形 38"/>
            <p:cNvSpPr/>
            <p:nvPr/>
          </p:nvSpPr>
          <p:spPr>
            <a:xfrm>
              <a:off x="5821071" y="4258065"/>
              <a:ext cx="348343" cy="311024"/>
            </a:xfrm>
            <a:prstGeom prst="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7097268" y="2830286"/>
              <a:ext cx="348343" cy="1738804"/>
            </a:xfrm>
            <a:prstGeom prst="rect">
              <a:avLst/>
            </a:prstGeom>
            <a:solidFill>
              <a:srgbClr val="96C527"/>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文本框 40"/>
            <p:cNvSpPr txBox="1"/>
            <p:nvPr/>
          </p:nvSpPr>
          <p:spPr>
            <a:xfrm>
              <a:off x="5283589" y="2037318"/>
              <a:ext cx="1464504" cy="492443"/>
            </a:xfrm>
            <a:prstGeom prst="rect">
              <a:avLst/>
            </a:prstGeom>
            <a:noFill/>
          </p:spPr>
          <p:txBody>
            <a:bodyPr wrap="none" rtlCol="0">
              <a:spAutoFit/>
            </a:bodyPr>
            <a:lstStyle/>
            <a:p>
              <a:r>
                <a:rPr lang="en-US" altLang="zh-CN" dirty="0"/>
                <a:t>10%~15%</a:t>
              </a:r>
              <a:endParaRPr lang="zh-CN" altLang="en-US" dirty="0"/>
            </a:p>
          </p:txBody>
        </p:sp>
        <p:sp>
          <p:nvSpPr>
            <p:cNvPr id="42" name="文本框 41"/>
            <p:cNvSpPr txBox="1"/>
            <p:nvPr/>
          </p:nvSpPr>
          <p:spPr>
            <a:xfrm>
              <a:off x="6890770" y="2037318"/>
              <a:ext cx="778419" cy="492443"/>
            </a:xfrm>
            <a:prstGeom prst="rect">
              <a:avLst/>
            </a:prstGeom>
            <a:noFill/>
          </p:spPr>
          <p:txBody>
            <a:bodyPr wrap="none" rtlCol="0">
              <a:spAutoFit/>
            </a:bodyPr>
            <a:lstStyle/>
            <a:p>
              <a:r>
                <a:rPr lang="en-US" altLang="zh-CN" dirty="0"/>
                <a:t>80%</a:t>
              </a:r>
              <a:endParaRPr lang="zh-CN" altLang="en-US" dirty="0"/>
            </a:p>
          </p:txBody>
        </p:sp>
        <p:sp>
          <p:nvSpPr>
            <p:cNvPr id="43" name="文本框 42"/>
            <p:cNvSpPr txBox="1"/>
            <p:nvPr/>
          </p:nvSpPr>
          <p:spPr>
            <a:xfrm>
              <a:off x="6139955" y="4834651"/>
              <a:ext cx="1019937" cy="492443"/>
            </a:xfrm>
            <a:prstGeom prst="rect">
              <a:avLst/>
            </a:prstGeom>
            <a:solidFill>
              <a:schemeClr val="bg1">
                <a:lumMod val="95000"/>
              </a:schemeClr>
            </a:solidFill>
          </p:spPr>
          <p:txBody>
            <a:bodyPr wrap="none" rtlCol="0">
              <a:spAutoFit/>
            </a:bodyPr>
            <a:lstStyle/>
            <a:p>
              <a:r>
                <a:rPr lang="en-US" altLang="zh-CN" dirty="0"/>
                <a:t>5~7</a:t>
              </a:r>
              <a:r>
                <a:rPr lang="zh-CN" altLang="en-US" dirty="0"/>
                <a:t>倍</a:t>
              </a:r>
            </a:p>
          </p:txBody>
        </p:sp>
        <p:sp>
          <p:nvSpPr>
            <p:cNvPr id="37" name="右箭头 36"/>
            <p:cNvSpPr/>
            <p:nvPr/>
          </p:nvSpPr>
          <p:spPr>
            <a:xfrm>
              <a:off x="8563429" y="3307419"/>
              <a:ext cx="783771" cy="461665"/>
            </a:xfrm>
            <a:prstGeom prst="rightArrow">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椭圆 43"/>
            <p:cNvSpPr/>
            <p:nvPr/>
          </p:nvSpPr>
          <p:spPr>
            <a:xfrm>
              <a:off x="9669463" y="2658023"/>
              <a:ext cx="1643844" cy="164384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&gt;30</a:t>
              </a:r>
              <a:r>
                <a:rPr lang="zh-CN" altLang="en-US" dirty="0"/>
                <a:t>倍</a:t>
              </a:r>
            </a:p>
          </p:txBody>
        </p:sp>
        <p:sp>
          <p:nvSpPr>
            <p:cNvPr id="46" name="文本框 45"/>
            <p:cNvSpPr txBox="1"/>
            <p:nvPr/>
          </p:nvSpPr>
          <p:spPr>
            <a:xfrm>
              <a:off x="9629610" y="4413578"/>
              <a:ext cx="1785104" cy="492443"/>
            </a:xfrm>
            <a:prstGeom prst="rect">
              <a:avLst/>
            </a:prstGeom>
            <a:noFill/>
          </p:spPr>
          <p:txBody>
            <a:bodyPr wrap="none" rtlCol="0">
              <a:spAutoFit/>
            </a:bodyPr>
            <a:lstStyle/>
            <a:p>
              <a:r>
                <a:rPr lang="zh-CN" altLang="en-US" dirty="0"/>
                <a:t>节约总成本</a:t>
              </a:r>
            </a:p>
          </p:txBody>
        </p:sp>
      </p:grpSp>
      <p:sp>
        <p:nvSpPr>
          <p:cNvPr id="48" name="文本框 47"/>
          <p:cNvSpPr txBox="1"/>
          <p:nvPr/>
        </p:nvSpPr>
        <p:spPr>
          <a:xfrm>
            <a:off x="359543" y="1196975"/>
            <a:ext cx="3647152" cy="369332"/>
          </a:xfrm>
          <a:prstGeom prst="rect">
            <a:avLst/>
          </a:prstGeom>
          <a:noFill/>
        </p:spPr>
        <p:txBody>
          <a:bodyPr wrap="none" rtlCol="0">
            <a:spAutoFit/>
          </a:bodyPr>
          <a:lstStyle/>
          <a:p>
            <a:r>
              <a:rPr lang="zh-CN" altLang="en-US" b="1" dirty="0">
                <a:solidFill>
                  <a:schemeClr val="tx1">
                    <a:lumMod val="75000"/>
                    <a:lumOff val="25000"/>
                  </a:schemeClr>
                </a:solidFill>
              </a:rPr>
              <a:t>云计算较之传统方式的性价比优势</a:t>
            </a:r>
          </a:p>
        </p:txBody>
      </p:sp>
      <p:sp>
        <p:nvSpPr>
          <p:cNvPr id="49" name="矩形 48"/>
          <p:cNvSpPr/>
          <p:nvPr/>
        </p:nvSpPr>
        <p:spPr>
          <a:xfrm>
            <a:off x="278607" y="119697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1" y="-2439"/>
            <a:ext cx="9145786" cy="718410"/>
            <a:chOff x="-1" y="190175"/>
            <a:chExt cx="9145786" cy="525795"/>
          </a:xfrm>
        </p:grpSpPr>
        <p:sp>
          <p:nvSpPr>
            <p:cNvPr id="50" name="任意多边形 4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5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文本框 52"/>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
        <p:nvSpPr>
          <p:cNvPr id="54" name="文本框 53"/>
          <p:cNvSpPr txBox="1"/>
          <p:nvPr/>
        </p:nvSpPr>
        <p:spPr>
          <a:xfrm>
            <a:off x="452232" y="134790"/>
            <a:ext cx="3961341" cy="415498"/>
          </a:xfrm>
          <a:prstGeom prst="rect">
            <a:avLst/>
          </a:prstGeom>
          <a:noFill/>
        </p:spPr>
        <p:txBody>
          <a:bodyPr wrap="none" rtlCol="0">
            <a:spAutoFit/>
          </a:bodyPr>
          <a:lstStyle/>
          <a:p>
            <a:r>
              <a:rPr lang="en-US" altLang="zh-CN" sz="2100" b="1" spc="225" dirty="0">
                <a:solidFill>
                  <a:schemeClr val="bg1"/>
                </a:solidFill>
                <a:latin typeface="微软雅黑" panose="020B0503020204020204" pitchFamily="34" charset="-122"/>
                <a:ea typeface="微软雅黑" panose="020B0503020204020204" pitchFamily="34" charset="-122"/>
              </a:rPr>
              <a:t>1.5</a:t>
            </a:r>
            <a:r>
              <a:rPr lang="zh-CN" altLang="en-US" sz="2100" b="1" spc="225" dirty="0">
                <a:solidFill>
                  <a:schemeClr val="bg1"/>
                </a:solidFill>
                <a:latin typeface="微软雅黑" panose="020B0503020204020204" pitchFamily="34" charset="-122"/>
                <a:ea typeface="微软雅黑" panose="020B0503020204020204" pitchFamily="34" charset="-122"/>
              </a:rPr>
              <a:t>云计算压倒性的成本优势</a:t>
            </a:r>
          </a:p>
        </p:txBody>
      </p:sp>
      <p:sp>
        <p:nvSpPr>
          <p:cNvPr id="55" name="Freeform 332"/>
          <p:cNvSpPr>
            <a:spLocks noEditPoints="1"/>
          </p:cNvSpPr>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灯片编号占位符 5"/>
          <p:cNvSpPr>
            <a:spLocks noGrp="1"/>
          </p:cNvSpPr>
          <p:nvPr>
            <p:ph type="sldNum" sz="quarter" idx="4"/>
          </p:nvPr>
        </p:nvSpPr>
        <p:spPr/>
        <p:txBody>
          <a:bodyPr/>
          <a:lstStyle/>
          <a:p>
            <a:fld id="{344E241F-D2F4-4B3A-952F-D6E7DF06C30F}" type="slidenum">
              <a:rPr lang="zh-CN" altLang="en-US" smtClean="0"/>
              <a:t>40</a:t>
            </a:fld>
            <a:endParaRPr lang="zh-CN" altLang="en-US" dirty="0"/>
          </a:p>
        </p:txBody>
      </p:sp>
    </p:spTree>
    <p:extLst>
      <p:ext uri="{BB962C8B-B14F-4D97-AF65-F5344CB8AC3E}">
        <p14:creationId xmlns:p14="http://schemas.microsoft.com/office/powerpoint/2010/main" val="3316418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78" name="图片 677"/>
          <p:cNvPicPr>
            <a:picLocks noChangeAspect="1"/>
          </p:cNvPicPr>
          <p:nvPr/>
        </p:nvPicPr>
        <p:blipFill rotWithShape="1">
          <a:blip r:embed="rId2"/>
          <a:srcRect l="19090" t="21720" r="16280" b="22029"/>
          <a:stretch/>
        </p:blipFill>
        <p:spPr>
          <a:xfrm>
            <a:off x="-38100" y="-22225"/>
            <a:ext cx="9201150" cy="6829426"/>
          </a:xfrm>
          <a:prstGeom prst="rect">
            <a:avLst/>
          </a:prstGeom>
        </p:spPr>
      </p:pic>
      <p:sp>
        <p:nvSpPr>
          <p:cNvPr id="5" name="矩形 4"/>
          <p:cNvSpPr/>
          <p:nvPr/>
        </p:nvSpPr>
        <p:spPr>
          <a:xfrm>
            <a:off x="564073" y="2464268"/>
            <a:ext cx="7961879" cy="1546577"/>
          </a:xfrm>
          <a:prstGeom prst="rect">
            <a:avLst/>
          </a:prstGeom>
        </p:spPr>
        <p:txBody>
          <a:bodyPr wrap="square">
            <a:spAutoFit/>
          </a:bodyPr>
          <a:lstStyle/>
          <a:p>
            <a:pPr>
              <a:lnSpc>
                <a:spcPct val="150000"/>
              </a:lnSpc>
            </a:pPr>
            <a:r>
              <a:rPr lang="en-US" altLang="zh-CN" sz="2100" spc="225" dirty="0">
                <a:solidFill>
                  <a:schemeClr val="bg1"/>
                </a:solidFill>
              </a:rPr>
              <a:t>1.</a:t>
            </a:r>
            <a:r>
              <a:rPr lang="zh-CN" altLang="en-US" sz="2100" spc="225" dirty="0">
                <a:solidFill>
                  <a:schemeClr val="bg1"/>
                </a:solidFill>
              </a:rPr>
              <a:t>云计算有哪些特点？</a:t>
            </a:r>
            <a:r>
              <a:rPr lang="en-US" altLang="zh-CN" sz="2100" spc="225" dirty="0">
                <a:solidFill>
                  <a:srgbClr val="FF0000"/>
                </a:solidFill>
              </a:rPr>
              <a:t>P4</a:t>
            </a:r>
            <a:endParaRPr lang="zh-CN" altLang="en-US" sz="2100" spc="225" dirty="0">
              <a:solidFill>
                <a:srgbClr val="FF0000"/>
              </a:solidFill>
            </a:endParaRPr>
          </a:p>
          <a:p>
            <a:pPr>
              <a:lnSpc>
                <a:spcPct val="150000"/>
              </a:lnSpc>
            </a:pPr>
            <a:r>
              <a:rPr lang="en-US" altLang="zh-CN" sz="2100" spc="225" dirty="0">
                <a:solidFill>
                  <a:schemeClr val="bg1"/>
                </a:solidFill>
              </a:rPr>
              <a:t>2.</a:t>
            </a:r>
            <a:r>
              <a:rPr lang="zh-CN" altLang="en-US" sz="2100" spc="225" dirty="0">
                <a:solidFill>
                  <a:schemeClr val="bg1"/>
                </a:solidFill>
              </a:rPr>
              <a:t>云计算按照服务类型可以分为哪几类？</a:t>
            </a:r>
            <a:r>
              <a:rPr lang="en-US" altLang="zh-CN" sz="2100" spc="225" dirty="0">
                <a:solidFill>
                  <a:srgbClr val="FF0000"/>
                </a:solidFill>
              </a:rPr>
              <a:t>P5</a:t>
            </a:r>
            <a:endParaRPr lang="zh-CN" altLang="en-US" sz="2100" spc="225" dirty="0">
              <a:solidFill>
                <a:srgbClr val="FF0000"/>
              </a:solidFill>
            </a:endParaRPr>
          </a:p>
          <a:p>
            <a:pPr>
              <a:lnSpc>
                <a:spcPct val="150000"/>
              </a:lnSpc>
            </a:pPr>
            <a:r>
              <a:rPr lang="en-US" altLang="zh-CN" sz="2100" spc="225" dirty="0">
                <a:solidFill>
                  <a:schemeClr val="bg1"/>
                </a:solidFill>
              </a:rPr>
              <a:t>3.</a:t>
            </a:r>
            <a:r>
              <a:rPr lang="zh-CN" altLang="en-US" sz="2100" spc="225" dirty="0">
                <a:solidFill>
                  <a:schemeClr val="bg1"/>
                </a:solidFill>
              </a:rPr>
              <a:t>云计算技术体系结构可以分为哪几层？</a:t>
            </a:r>
            <a:r>
              <a:rPr lang="en-US" altLang="zh-CN" sz="2100" spc="225" dirty="0">
                <a:solidFill>
                  <a:srgbClr val="FF0000"/>
                </a:solidFill>
              </a:rPr>
              <a:t>P8</a:t>
            </a:r>
            <a:endParaRPr lang="zh-CN" altLang="en-US" sz="2100" spc="225" dirty="0">
              <a:solidFill>
                <a:srgbClr val="FF0000"/>
              </a:solidFill>
            </a:endParaRPr>
          </a:p>
        </p:txBody>
      </p:sp>
      <p:sp>
        <p:nvSpPr>
          <p:cNvPr id="3" name="矩形 2"/>
          <p:cNvSpPr/>
          <p:nvPr/>
        </p:nvSpPr>
        <p:spPr>
          <a:xfrm>
            <a:off x="564072" y="1012685"/>
            <a:ext cx="1569660" cy="646331"/>
          </a:xfrm>
          <a:prstGeom prst="rect">
            <a:avLst/>
          </a:prstGeom>
        </p:spPr>
        <p:txBody>
          <a:bodyPr wrap="none">
            <a:spAutoFit/>
          </a:bodyPr>
          <a:lstStyle/>
          <a:p>
            <a:r>
              <a:rPr lang="zh-CN" altLang="en-US" sz="3600" b="1" dirty="0">
                <a:solidFill>
                  <a:srgbClr val="96C527"/>
                </a:solidFill>
              </a:rPr>
              <a:t>习题：</a:t>
            </a:r>
          </a:p>
        </p:txBody>
      </p:sp>
      <p:cxnSp>
        <p:nvCxnSpPr>
          <p:cNvPr id="6" name="直接连接符 5"/>
          <p:cNvCxnSpPr/>
          <p:nvPr/>
        </p:nvCxnSpPr>
        <p:spPr>
          <a:xfrm>
            <a:off x="564073" y="16150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889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2"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8" name="文本框 2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5</a:t>
            </a:fld>
            <a:endParaRPr lang="zh-CN" altLang="en-US" dirty="0">
              <a:latin typeface="+mn-ea"/>
            </a:endParaRPr>
          </a:p>
        </p:txBody>
      </p:sp>
      <p:sp>
        <p:nvSpPr>
          <p:cNvPr id="5" name="矩形 4"/>
          <p:cNvSpPr/>
          <p:nvPr/>
        </p:nvSpPr>
        <p:spPr>
          <a:xfrm>
            <a:off x="-1" y="889800"/>
            <a:ext cx="9073953" cy="523220"/>
          </a:xfrm>
          <a:prstGeom prst="rect">
            <a:avLst/>
          </a:prstGeom>
          <a:solidFill>
            <a:schemeClr val="tx1">
              <a:lumMod val="75000"/>
              <a:lumOff val="25000"/>
            </a:schemeClr>
          </a:solidFill>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r>
              <a:rPr lang="zh-CN" altLang="en-US" sz="2800" b="1" dirty="0">
                <a:solidFill>
                  <a:schemeClr val="bg1"/>
                </a:solidFill>
                <a:latin typeface="微软雅黑" panose="020B0503020204020204" pitchFamily="34" charset="-122"/>
                <a:ea typeface="微软雅黑" panose="020B0503020204020204" pitchFamily="34" charset="-122"/>
              </a:rPr>
              <a:t>互联网遇到的难题</a:t>
            </a:r>
          </a:p>
        </p:txBody>
      </p:sp>
      <p:sp>
        <p:nvSpPr>
          <p:cNvPr id="6" name="矩形 5"/>
          <p:cNvSpPr/>
          <p:nvPr/>
        </p:nvSpPr>
        <p:spPr>
          <a:xfrm>
            <a:off x="967014" y="1909088"/>
            <a:ext cx="8106938" cy="1631216"/>
          </a:xfrm>
          <a:prstGeom prst="rect">
            <a:avLst/>
          </a:prstGeom>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互联网上的数据量高速增长，导致了互联网数据处理能力的不足</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互联网上存在着大量处于闲置状态的计算设备和存储资源</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服务器更新换代速度加快，企业升级费用昂贵 </a:t>
            </a:r>
          </a:p>
        </p:txBody>
      </p:sp>
      <p:sp>
        <p:nvSpPr>
          <p:cNvPr id="4" name="云形 3"/>
          <p:cNvSpPr/>
          <p:nvPr/>
        </p:nvSpPr>
        <p:spPr>
          <a:xfrm>
            <a:off x="1945887" y="3702205"/>
            <a:ext cx="5808225" cy="21967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云计算实现了资源和计算能力的分布式共享，能够很好地应对当前互联网数据量高速增长的势头。 </a:t>
            </a:r>
          </a:p>
        </p:txBody>
      </p:sp>
    </p:spTree>
    <p:extLst>
      <p:ext uri="{BB962C8B-B14F-4D97-AF65-F5344CB8AC3E}">
        <p14:creationId xmlns:p14="http://schemas.microsoft.com/office/powerpoint/2010/main" val="42663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2"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8" name="文本框 2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6</a:t>
            </a:fld>
            <a:endParaRPr lang="zh-CN" altLang="en-US" dirty="0">
              <a:latin typeface="+mn-ea"/>
            </a:endParaRPr>
          </a:p>
        </p:txBody>
      </p:sp>
      <p:sp>
        <p:nvSpPr>
          <p:cNvPr id="5" name="矩形 4"/>
          <p:cNvSpPr/>
          <p:nvPr/>
        </p:nvSpPr>
        <p:spPr>
          <a:xfrm>
            <a:off x="-1" y="889800"/>
            <a:ext cx="9073953" cy="523220"/>
          </a:xfrm>
          <a:prstGeom prst="rect">
            <a:avLst/>
          </a:prstGeom>
          <a:solidFill>
            <a:schemeClr val="tx1">
              <a:lumMod val="75000"/>
              <a:lumOff val="25000"/>
            </a:schemeClr>
          </a:solidFill>
        </p:spPr>
        <p:txBody>
          <a:bodyPr wrap="square">
            <a:spAutoFit/>
          </a:bodyPr>
          <a:lstStyle/>
          <a:p>
            <a:pPr algn="ctr"/>
            <a:r>
              <a:rPr lang="zh-CN" altLang="en-US" sz="2800" b="1" dirty="0">
                <a:solidFill>
                  <a:schemeClr val="bg1"/>
                </a:solidFill>
              </a:rPr>
              <a:t>云计算的基本思想 </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148253" y="2961254"/>
            <a:ext cx="5003409" cy="3157260"/>
          </a:xfrm>
          <a:prstGeom prst="rect">
            <a:avLst/>
          </a:prstGeom>
        </p:spPr>
      </p:pic>
      <p:sp>
        <p:nvSpPr>
          <p:cNvPr id="14" name="矩形 13"/>
          <p:cNvSpPr/>
          <p:nvPr/>
        </p:nvSpPr>
        <p:spPr>
          <a:xfrm>
            <a:off x="8016" y="1570175"/>
            <a:ext cx="9065935" cy="2246769"/>
          </a:xfrm>
          <a:prstGeom prst="rect">
            <a:avLst/>
          </a:prstGeom>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所有的计算能力、存储能力和各种各样功能的应用都通过网络从云端获得 </a:t>
            </a:r>
          </a:p>
          <a:p>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用户不需要不停地更换昂贵的高性能电脑 </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用户不需要购买、安装和维护各种系统和应用软件 </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用户不需要担心数据的安全存储 </a:t>
            </a:r>
          </a:p>
        </p:txBody>
      </p:sp>
    </p:spTree>
    <p:extLst>
      <p:ext uri="{BB962C8B-B14F-4D97-AF65-F5344CB8AC3E}">
        <p14:creationId xmlns:p14="http://schemas.microsoft.com/office/powerpoint/2010/main" val="244820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1" y="-2439"/>
            <a:ext cx="9145786" cy="718410"/>
            <a:chOff x="-1" y="190175"/>
            <a:chExt cx="9145786" cy="525795"/>
          </a:xfrm>
        </p:grpSpPr>
        <p:sp>
          <p:nvSpPr>
            <p:cNvPr id="30" name="任意多边形 2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7" name="任意多边形 26"/>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31" name="任意多边形 30"/>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7" name="文本框 6"/>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2"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8" name="文本框 27"/>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grpSp>
        <p:nvGrpSpPr>
          <p:cNvPr id="13" name="组合 12"/>
          <p:cNvGrpSpPr/>
          <p:nvPr/>
        </p:nvGrpSpPr>
        <p:grpSpPr>
          <a:xfrm>
            <a:off x="0" y="724358"/>
            <a:ext cx="9156192" cy="5389561"/>
            <a:chOff x="-6443532" y="67434"/>
            <a:chExt cx="18255027" cy="6238952"/>
          </a:xfrm>
        </p:grpSpPr>
        <p:sp>
          <p:nvSpPr>
            <p:cNvPr id="9" name="矩形 8"/>
            <p:cNvSpPr/>
            <p:nvPr/>
          </p:nvSpPr>
          <p:spPr>
            <a:xfrm>
              <a:off x="-2348538" y="67434"/>
              <a:ext cx="11430990" cy="5381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solidFill>
                  <a:schemeClr val="tx1"/>
                </a:solidFill>
                <a:latin typeface="+mn-ea"/>
              </a:endParaRPr>
            </a:p>
          </p:txBody>
        </p:sp>
        <p:sp>
          <p:nvSpPr>
            <p:cNvPr id="10" name="矩形 9"/>
            <p:cNvSpPr/>
            <p:nvPr/>
          </p:nvSpPr>
          <p:spPr>
            <a:xfrm>
              <a:off x="-6443532" y="5155261"/>
              <a:ext cx="18230717" cy="11317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mn-ea"/>
              </a:endParaRPr>
            </a:p>
          </p:txBody>
        </p:sp>
        <p:sp>
          <p:nvSpPr>
            <p:cNvPr id="11" name="矩形 10"/>
            <p:cNvSpPr/>
            <p:nvPr/>
          </p:nvSpPr>
          <p:spPr>
            <a:xfrm>
              <a:off x="380504" y="4791623"/>
              <a:ext cx="11430991" cy="25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lumMod val="50000"/>
                      <a:lumOff val="50000"/>
                    </a:schemeClr>
                  </a:solidFill>
                  <a:latin typeface="+mn-ea"/>
                </a:rPr>
                <a:t>数据来源：百度指数</a:t>
              </a:r>
              <a:r>
                <a:rPr lang="en-US" altLang="zh-CN" sz="1050" dirty="0">
                  <a:solidFill>
                    <a:schemeClr val="tx1">
                      <a:lumMod val="50000"/>
                      <a:lumOff val="50000"/>
                    </a:schemeClr>
                  </a:solidFill>
                  <a:latin typeface="+mn-ea"/>
                </a:rPr>
                <a:t> </a:t>
              </a:r>
              <a:endParaRPr lang="zh-CN" altLang="en-US" sz="1050" dirty="0">
                <a:solidFill>
                  <a:schemeClr val="tx1">
                    <a:lumMod val="50000"/>
                    <a:lumOff val="50000"/>
                  </a:schemeClr>
                </a:solidFill>
                <a:latin typeface="+mn-ea"/>
              </a:endParaRPr>
            </a:p>
          </p:txBody>
        </p:sp>
        <p:sp>
          <p:nvSpPr>
            <p:cNvPr id="12" name="矩形 11"/>
            <p:cNvSpPr/>
            <p:nvPr/>
          </p:nvSpPr>
          <p:spPr>
            <a:xfrm>
              <a:off x="2019389" y="4733129"/>
              <a:ext cx="1093633" cy="347375"/>
            </a:xfrm>
            <a:prstGeom prst="rect">
              <a:avLst/>
            </a:prstGeom>
          </p:spPr>
          <p:txBody>
            <a:bodyPr wrap="none">
              <a:spAutoFit/>
            </a:bodyPr>
            <a:lstStyle/>
            <a:p>
              <a:r>
                <a:rPr lang="zh-CN" altLang="en-US" sz="1350" dirty="0">
                  <a:solidFill>
                    <a:schemeClr val="tx1">
                      <a:lumMod val="50000"/>
                      <a:lumOff val="50000"/>
                    </a:schemeClr>
                  </a:solidFill>
                  <a:latin typeface="+mn-ea"/>
                </a:rPr>
                <a:t>©</a:t>
              </a:r>
              <a:r>
                <a:rPr lang="en-US" altLang="zh-CN" sz="1350" dirty="0" err="1">
                  <a:solidFill>
                    <a:schemeClr val="tx1">
                      <a:lumMod val="50000"/>
                      <a:lumOff val="50000"/>
                    </a:schemeClr>
                  </a:solidFill>
                  <a:latin typeface="+mn-ea"/>
                </a:rPr>
                <a:t>baidu</a:t>
              </a:r>
              <a:endParaRPr lang="zh-CN" altLang="en-US" sz="1350" dirty="0">
                <a:solidFill>
                  <a:schemeClr val="tx1">
                    <a:lumMod val="50000"/>
                    <a:lumOff val="50000"/>
                  </a:schemeClr>
                </a:solidFill>
                <a:latin typeface="+mn-ea"/>
              </a:endParaRPr>
            </a:p>
          </p:txBody>
        </p:sp>
        <p:sp>
          <p:nvSpPr>
            <p:cNvPr id="29" name="文本框 28"/>
            <p:cNvSpPr txBox="1"/>
            <p:nvPr/>
          </p:nvSpPr>
          <p:spPr>
            <a:xfrm>
              <a:off x="-4039039" y="5301767"/>
              <a:ext cx="7769648" cy="374096"/>
            </a:xfrm>
            <a:prstGeom prst="rect">
              <a:avLst/>
            </a:prstGeom>
            <a:noFill/>
          </p:spPr>
          <p:txBody>
            <a:bodyPr wrap="none" rtlCol="0">
              <a:spAutoFit/>
            </a:bodyPr>
            <a:lstStyle/>
            <a:p>
              <a:r>
                <a:rPr lang="zh-CN" altLang="en-US" sz="1500" dirty="0">
                  <a:ln w="0"/>
                  <a:effectLst>
                    <a:outerShdw blurRad="38100" dist="19050" dir="2700000" algn="tl" rotWithShape="0">
                      <a:schemeClr val="dk1">
                        <a:alpha val="40000"/>
                      </a:schemeClr>
                    </a:outerShdw>
                  </a:effectLst>
                  <a:latin typeface="+mn-ea"/>
                </a:rPr>
                <a:t>“大数据”这个词从</a:t>
              </a:r>
              <a:r>
                <a:rPr lang="en-US" altLang="zh-CN" sz="1500" dirty="0">
                  <a:ln w="0"/>
                  <a:effectLst>
                    <a:outerShdw blurRad="38100" dist="19050" dir="2700000" algn="tl" rotWithShape="0">
                      <a:schemeClr val="dk1">
                        <a:alpha val="40000"/>
                      </a:schemeClr>
                    </a:outerShdw>
                  </a:effectLst>
                  <a:latin typeface="+mn-ea"/>
                </a:rPr>
                <a:t>2012</a:t>
              </a:r>
              <a:r>
                <a:rPr lang="zh-CN" altLang="en-US" sz="1500" dirty="0">
                  <a:ln w="0"/>
                  <a:effectLst>
                    <a:outerShdw blurRad="38100" dist="19050" dir="2700000" algn="tl" rotWithShape="0">
                      <a:schemeClr val="dk1">
                        <a:alpha val="40000"/>
                      </a:schemeClr>
                    </a:outerShdw>
                  </a:effectLst>
                  <a:latin typeface="+mn-ea"/>
                </a:rPr>
                <a:t>年才引起关注，后搜索量便迅猛增长。</a:t>
              </a:r>
              <a:endParaRPr lang="en-US" altLang="zh-CN" sz="1500" dirty="0">
                <a:ln w="0"/>
                <a:effectLst>
                  <a:outerShdw blurRad="38100" dist="19050" dir="2700000" algn="tl" rotWithShape="0">
                    <a:schemeClr val="dk1">
                      <a:alpha val="40000"/>
                    </a:schemeClr>
                  </a:outerShdw>
                </a:effectLst>
                <a:latin typeface="+mn-ea"/>
              </a:endParaRPr>
            </a:p>
          </p:txBody>
        </p:sp>
        <p:sp>
          <p:nvSpPr>
            <p:cNvPr id="33" name="文本框 32"/>
            <p:cNvSpPr txBox="1"/>
            <p:nvPr/>
          </p:nvSpPr>
          <p:spPr>
            <a:xfrm>
              <a:off x="-2064139" y="5825406"/>
              <a:ext cx="4555093" cy="480980"/>
            </a:xfrm>
            <a:prstGeom prst="rect">
              <a:avLst/>
            </a:prstGeom>
            <a:noFill/>
          </p:spPr>
          <p:txBody>
            <a:bodyPr wrap="none" rtlCol="0">
              <a:spAutoFit/>
            </a:bodyPr>
            <a:lstStyle/>
            <a:p>
              <a:r>
                <a:rPr lang="zh-CN" altLang="en-US" sz="2100" dirty="0">
                  <a:ln w="0"/>
                  <a:effectLst>
                    <a:outerShdw blurRad="38100" dist="19050" dir="2700000" algn="tl" rotWithShape="0">
                      <a:schemeClr val="dk1">
                        <a:alpha val="40000"/>
                      </a:schemeClr>
                    </a:outerShdw>
                  </a:effectLst>
                  <a:latin typeface="+mn-ea"/>
                </a:rPr>
                <a:t>为什么大数据这么受关注？</a:t>
              </a:r>
              <a:endParaRPr lang="en-US" altLang="zh-CN" sz="2100" dirty="0">
                <a:ln w="0"/>
                <a:effectLst>
                  <a:outerShdw blurRad="38100" dist="19050" dir="2700000" algn="tl" rotWithShape="0">
                    <a:schemeClr val="dk1">
                      <a:alpha val="40000"/>
                    </a:schemeClr>
                  </a:outerShdw>
                </a:effectLst>
                <a:latin typeface="+mn-ea"/>
              </a:endParaRPr>
            </a:p>
          </p:txBody>
        </p:sp>
      </p:gr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7</a:t>
            </a:fld>
            <a:endParaRPr lang="zh-CN" altLang="en-US" dirty="0">
              <a:latin typeface="+mn-ea"/>
            </a:endParaRPr>
          </a:p>
        </p:txBody>
      </p:sp>
      <p:sp>
        <p:nvSpPr>
          <p:cNvPr id="20" name="矩形 19"/>
          <p:cNvSpPr/>
          <p:nvPr/>
        </p:nvSpPr>
        <p:spPr>
          <a:xfrm>
            <a:off x="-2798" y="694728"/>
            <a:ext cx="9144000" cy="523220"/>
          </a:xfrm>
          <a:prstGeom prst="rect">
            <a:avLst/>
          </a:prstGeom>
          <a:solidFill>
            <a:schemeClr val="tx1">
              <a:lumMod val="75000"/>
              <a:lumOff val="25000"/>
            </a:schemeClr>
          </a:solidFill>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en-US" sz="2800" b="1" dirty="0">
                <a:solidFill>
                  <a:schemeClr val="bg1"/>
                </a:solidFill>
                <a:latin typeface="微软雅黑" panose="020B0503020204020204" pitchFamily="34" charset="-122"/>
                <a:ea typeface="微软雅黑" panose="020B0503020204020204" pitchFamily="34" charset="-122"/>
              </a:rPr>
              <a:t>、大数据概念 </a:t>
            </a:r>
          </a:p>
        </p:txBody>
      </p:sp>
      <p:pic>
        <p:nvPicPr>
          <p:cNvPr id="4" name="图片 3"/>
          <p:cNvPicPr>
            <a:picLocks noChangeAspect="1"/>
          </p:cNvPicPr>
          <p:nvPr/>
        </p:nvPicPr>
        <p:blipFill>
          <a:blip r:embed="rId3"/>
          <a:stretch>
            <a:fillRect/>
          </a:stretch>
        </p:blipFill>
        <p:spPr>
          <a:xfrm>
            <a:off x="-13997" y="1314171"/>
            <a:ext cx="9157997" cy="3491210"/>
          </a:xfrm>
          <a:prstGeom prst="rect">
            <a:avLst/>
          </a:prstGeom>
        </p:spPr>
      </p:pic>
      <p:sp>
        <p:nvSpPr>
          <p:cNvPr id="24" name="文本框 23"/>
          <p:cNvSpPr txBox="1"/>
          <p:nvPr/>
        </p:nvSpPr>
        <p:spPr>
          <a:xfrm>
            <a:off x="2053930" y="1321605"/>
            <a:ext cx="2404770" cy="323165"/>
          </a:xfrm>
          <a:prstGeom prst="rect">
            <a:avLst/>
          </a:prstGeom>
          <a:noFill/>
        </p:spPr>
        <p:txBody>
          <a:bodyPr wrap="none" rtlCol="0">
            <a:spAutoFit/>
          </a:bodyPr>
          <a:lstStyle/>
          <a:p>
            <a:r>
              <a:rPr lang="en-US" altLang="zh-CN" sz="1500" spc="225" dirty="0">
                <a:latin typeface="+mn-ea"/>
              </a:rPr>
              <a:t>“</a:t>
            </a:r>
            <a:r>
              <a:rPr lang="zh-CN" altLang="en-US" sz="1500" spc="225" dirty="0">
                <a:latin typeface="+mn-ea"/>
              </a:rPr>
              <a:t>大数据</a:t>
            </a:r>
            <a:r>
              <a:rPr lang="en-US" altLang="zh-CN" sz="1500" spc="225" dirty="0">
                <a:latin typeface="+mn-ea"/>
              </a:rPr>
              <a:t>”(Big Data)</a:t>
            </a:r>
            <a:r>
              <a:rPr lang="zh-CN" altLang="en-US" sz="1500" spc="225" dirty="0">
                <a:latin typeface="+mn-ea"/>
              </a:rPr>
              <a:t>的搜索指数</a:t>
            </a:r>
          </a:p>
        </p:txBody>
      </p:sp>
    </p:spTree>
    <p:extLst>
      <p:ext uri="{BB962C8B-B14F-4D97-AF65-F5344CB8AC3E}">
        <p14:creationId xmlns:p14="http://schemas.microsoft.com/office/powerpoint/2010/main" val="86959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3"/>
          <a:srcRect l="7394" t="21585" r="7309" b="21466"/>
          <a:stretch/>
        </p:blipFill>
        <p:spPr>
          <a:xfrm>
            <a:off x="-1" y="495554"/>
            <a:ext cx="9144001" cy="5143500"/>
          </a:xfrm>
          <a:prstGeom prst="rect">
            <a:avLst/>
          </a:prstGeom>
        </p:spPr>
      </p:pic>
      <p:grpSp>
        <p:nvGrpSpPr>
          <p:cNvPr id="2" name="组合 1"/>
          <p:cNvGrpSpPr/>
          <p:nvPr/>
        </p:nvGrpSpPr>
        <p:grpSpPr>
          <a:xfrm>
            <a:off x="357050" y="1137280"/>
            <a:ext cx="8508343" cy="4281911"/>
            <a:chOff x="901700" y="1378858"/>
            <a:chExt cx="10972800" cy="4817532"/>
          </a:xfrm>
        </p:grpSpPr>
        <p:graphicFrame>
          <p:nvGraphicFramePr>
            <p:cNvPr id="19" name="图表 18"/>
            <p:cNvGraphicFramePr/>
            <p:nvPr>
              <p:extLst>
                <p:ext uri="{D42A27DB-BD31-4B8C-83A1-F6EECF244321}">
                  <p14:modId xmlns:p14="http://schemas.microsoft.com/office/powerpoint/2010/main" val="2462520603"/>
                </p:ext>
              </p:extLst>
            </p:nvPr>
          </p:nvGraphicFramePr>
          <p:xfrm>
            <a:off x="901700" y="1378858"/>
            <a:ext cx="10972800" cy="4817532"/>
          </p:xfrm>
          <a:graphic>
            <a:graphicData uri="http://schemas.openxmlformats.org/drawingml/2006/chart">
              <c:chart xmlns:c="http://schemas.openxmlformats.org/drawingml/2006/chart" xmlns:r="http://schemas.openxmlformats.org/officeDocument/2006/relationships" r:id="rId4"/>
            </a:graphicData>
          </a:graphic>
        </p:graphicFrame>
        <p:sp>
          <p:nvSpPr>
            <p:cNvPr id="20" name="文本框 19"/>
            <p:cNvSpPr txBox="1"/>
            <p:nvPr/>
          </p:nvSpPr>
          <p:spPr>
            <a:xfrm>
              <a:off x="1178739" y="1407887"/>
              <a:ext cx="628956" cy="343402"/>
            </a:xfrm>
            <a:prstGeom prst="rect">
              <a:avLst/>
            </a:prstGeom>
            <a:noFill/>
          </p:spPr>
          <p:txBody>
            <a:bodyPr wrap="none" rtlCol="0">
              <a:spAutoFit/>
            </a:bodyPr>
            <a:lstStyle/>
            <a:p>
              <a:r>
                <a:rPr lang="en-US" altLang="zh-CN" sz="1350" dirty="0">
                  <a:solidFill>
                    <a:schemeClr val="tx1">
                      <a:lumMod val="75000"/>
                      <a:lumOff val="25000"/>
                    </a:schemeClr>
                  </a:solidFill>
                  <a:latin typeface="+mn-ea"/>
                </a:rPr>
                <a:t>(EB)</a:t>
              </a:r>
              <a:endParaRPr lang="zh-CN" altLang="en-US" sz="1350" dirty="0">
                <a:solidFill>
                  <a:schemeClr val="tx1">
                    <a:lumMod val="75000"/>
                    <a:lumOff val="25000"/>
                  </a:schemeClr>
                </a:solidFill>
                <a:latin typeface="+mn-ea"/>
              </a:endParaRPr>
            </a:p>
          </p:txBody>
        </p:sp>
        <p:sp>
          <p:nvSpPr>
            <p:cNvPr id="21" name="文本框 20"/>
            <p:cNvSpPr txBox="1"/>
            <p:nvPr/>
          </p:nvSpPr>
          <p:spPr>
            <a:xfrm>
              <a:off x="10883898" y="5822727"/>
              <a:ext cx="807113" cy="343402"/>
            </a:xfrm>
            <a:prstGeom prst="rect">
              <a:avLst/>
            </a:prstGeom>
            <a:noFill/>
          </p:spPr>
          <p:txBody>
            <a:bodyPr wrap="none" rtlCol="0">
              <a:spAutoFit/>
            </a:bodyPr>
            <a:lstStyle/>
            <a:p>
              <a:r>
                <a:rPr lang="en-US" altLang="zh-CN" sz="1350" dirty="0">
                  <a:solidFill>
                    <a:schemeClr val="tx1">
                      <a:lumMod val="75000"/>
                      <a:lumOff val="25000"/>
                    </a:schemeClr>
                  </a:solidFill>
                  <a:latin typeface="+mn-ea"/>
                </a:rPr>
                <a:t>(</a:t>
              </a:r>
              <a:r>
                <a:rPr lang="zh-CN" altLang="en-US" sz="1350" dirty="0">
                  <a:solidFill>
                    <a:schemeClr val="tx1">
                      <a:lumMod val="75000"/>
                      <a:lumOff val="25000"/>
                    </a:schemeClr>
                  </a:solidFill>
                  <a:latin typeface="+mn-ea"/>
                </a:rPr>
                <a:t>年份</a:t>
              </a:r>
              <a:r>
                <a:rPr lang="en-US" altLang="zh-CN" sz="1350" dirty="0">
                  <a:solidFill>
                    <a:schemeClr val="tx1">
                      <a:lumMod val="75000"/>
                      <a:lumOff val="25000"/>
                    </a:schemeClr>
                  </a:solidFill>
                  <a:latin typeface="+mn-ea"/>
                </a:rPr>
                <a:t>)</a:t>
              </a:r>
              <a:endParaRPr lang="zh-CN" altLang="en-US" sz="1350" dirty="0">
                <a:solidFill>
                  <a:schemeClr val="tx1">
                    <a:lumMod val="75000"/>
                    <a:lumOff val="25000"/>
                  </a:schemeClr>
                </a:solidFill>
                <a:latin typeface="+mn-ea"/>
              </a:endParaRPr>
            </a:p>
          </p:txBody>
        </p:sp>
      </p:grpSp>
      <p:sp>
        <p:nvSpPr>
          <p:cNvPr id="14" name="矩形 13"/>
          <p:cNvSpPr/>
          <p:nvPr/>
        </p:nvSpPr>
        <p:spPr>
          <a:xfrm>
            <a:off x="278606" y="733679"/>
            <a:ext cx="8586787" cy="403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5" name="文本框 14"/>
          <p:cNvSpPr txBox="1"/>
          <p:nvPr/>
        </p:nvSpPr>
        <p:spPr>
          <a:xfrm>
            <a:off x="3507283" y="785439"/>
            <a:ext cx="2175596" cy="323165"/>
          </a:xfrm>
          <a:prstGeom prst="rect">
            <a:avLst/>
          </a:prstGeom>
          <a:noFill/>
        </p:spPr>
        <p:txBody>
          <a:bodyPr wrap="none" rtlCol="0">
            <a:spAutoFit/>
          </a:bodyPr>
          <a:lstStyle/>
          <a:p>
            <a:r>
              <a:rPr lang="zh-CN" altLang="en-US" sz="1500" spc="225" dirty="0">
                <a:solidFill>
                  <a:schemeClr val="bg1"/>
                </a:solidFill>
                <a:latin typeface="+mn-ea"/>
              </a:rPr>
              <a:t>全球数据总量变化图</a:t>
            </a:r>
          </a:p>
        </p:txBody>
      </p:sp>
      <p:grpSp>
        <p:nvGrpSpPr>
          <p:cNvPr id="23" name="组合 22"/>
          <p:cNvGrpSpPr/>
          <p:nvPr/>
        </p:nvGrpSpPr>
        <p:grpSpPr>
          <a:xfrm>
            <a:off x="-1" y="-2439"/>
            <a:ext cx="9145786" cy="718410"/>
            <a:chOff x="-1" y="190175"/>
            <a:chExt cx="9145786" cy="525795"/>
          </a:xfrm>
        </p:grpSpPr>
        <p:sp>
          <p:nvSpPr>
            <p:cNvPr id="24" name="任意多边形 23"/>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5" name="任意多边形 24"/>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6" name="任意多边形 25"/>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9" name="文本框 28"/>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33"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34" name="文本框 33"/>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3" name="灯片编号占位符 2"/>
          <p:cNvSpPr>
            <a:spLocks noGrp="1"/>
          </p:cNvSpPr>
          <p:nvPr>
            <p:ph type="sldNum" sz="quarter" idx="4"/>
          </p:nvPr>
        </p:nvSpPr>
        <p:spPr/>
        <p:txBody>
          <a:bodyPr/>
          <a:lstStyle/>
          <a:p>
            <a:fld id="{CF730C6D-5BB4-4F63-9D16-9EBF769D35DB}" type="slidenum">
              <a:rPr lang="zh-CN" altLang="en-US" smtClean="0">
                <a:latin typeface="+mn-ea"/>
              </a:rPr>
              <a:pPr/>
              <a:t>8</a:t>
            </a:fld>
            <a:endParaRPr lang="zh-CN" altLang="en-US" dirty="0">
              <a:latin typeface="+mn-ea"/>
            </a:endParaRPr>
          </a:p>
        </p:txBody>
      </p:sp>
      <p:sp>
        <p:nvSpPr>
          <p:cNvPr id="17" name="矩形 16"/>
          <p:cNvSpPr/>
          <p:nvPr/>
        </p:nvSpPr>
        <p:spPr>
          <a:xfrm>
            <a:off x="260995" y="5419191"/>
            <a:ext cx="8885766" cy="707886"/>
          </a:xfrm>
          <a:prstGeom prst="rect">
            <a:avLst/>
          </a:prstGeom>
        </p:spPr>
        <p:txBody>
          <a:bodyPr wrap="none">
            <a:spAutoFit/>
          </a:bodyPr>
          <a:lstStyle/>
          <a:p>
            <a:r>
              <a:rPr lang="en-US" altLang="zh-CN" sz="2000" b="1" spc="225" dirty="0">
                <a:latin typeface="+mn-ea"/>
              </a:rPr>
              <a:t>Jim Gray</a:t>
            </a:r>
            <a:r>
              <a:rPr lang="zh-CN" altLang="en-US" sz="2000" b="1" spc="225" dirty="0">
                <a:latin typeface="+mn-ea"/>
              </a:rPr>
              <a:t>提出新的摩尔定律：</a:t>
            </a:r>
            <a:endParaRPr lang="en-US" altLang="zh-CN" sz="2000" b="1" spc="225" dirty="0">
              <a:latin typeface="+mn-ea"/>
            </a:endParaRPr>
          </a:p>
          <a:p>
            <a:r>
              <a:rPr lang="en-US" altLang="zh-CN" sz="2000" spc="225" dirty="0">
                <a:latin typeface="+mn-ea"/>
              </a:rPr>
              <a:t>	</a:t>
            </a:r>
            <a:r>
              <a:rPr lang="zh-CN" altLang="en-US" sz="2000" spc="225" dirty="0">
                <a:latin typeface="+mn-ea"/>
              </a:rPr>
              <a:t>每</a:t>
            </a:r>
            <a:r>
              <a:rPr lang="en-US" altLang="zh-CN" sz="2000" spc="225" dirty="0">
                <a:latin typeface="+mn-ea"/>
              </a:rPr>
              <a:t>18</a:t>
            </a:r>
            <a:r>
              <a:rPr lang="zh-CN" altLang="en-US" sz="2000" spc="225" dirty="0">
                <a:latin typeface="+mn-ea"/>
              </a:rPr>
              <a:t>个月全球新增信息量是计算机有史以来的全部信息总和。</a:t>
            </a:r>
            <a:endParaRPr lang="zh-CN" altLang="en-US" sz="20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90D5E45-BF1A-4671-A5C5-720707ED12F0}"/>
                  </a:ext>
                </a:extLst>
              </p:cNvPr>
              <p:cNvSpPr txBox="1"/>
              <p:nvPr/>
            </p:nvSpPr>
            <p:spPr>
              <a:xfrm>
                <a:off x="1597445" y="1740665"/>
                <a:ext cx="4633923" cy="1835374"/>
              </a:xfrm>
              <a:prstGeom prst="rect">
                <a:avLst/>
              </a:prstGeom>
              <a:noFill/>
            </p:spPr>
            <p:txBody>
              <a:bodyPr wrap="square" rtlCol="0">
                <a:spAutoFit/>
              </a:bodyPr>
              <a:lstStyle/>
              <a:p>
                <a:r>
                  <a:rPr lang="en-US" altLang="zh-CN" sz="2800" b="1" dirty="0">
                    <a:solidFill>
                      <a:srgbClr val="FF0000"/>
                    </a:solidFill>
                    <a:latin typeface="Arial" panose="020B0604020202020204" pitchFamily="34" charset="0"/>
                    <a:cs typeface="Arial" panose="020B0604020202020204" pitchFamily="34" charset="0"/>
                  </a:rPr>
                  <a:t>GB=</a:t>
                </a:r>
                <a14:m>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𝟐</m:t>
                        </m:r>
                      </m:e>
                      <m:sup>
                        <m:r>
                          <a:rPr lang="en-US" altLang="zh-CN" sz="2800" b="1" i="1" smtClean="0">
                            <a:solidFill>
                              <a:srgbClr val="FF0000"/>
                            </a:solidFill>
                            <a:latin typeface="Cambria Math" panose="02040503050406030204" pitchFamily="18" charset="0"/>
                          </a:rPr>
                          <m:t>𝟑𝟎</m:t>
                        </m:r>
                      </m:sup>
                    </m:sSup>
                  </m:oMath>
                </a14:m>
                <a:endParaRPr lang="en-US" altLang="zh-CN" sz="2800" b="1" dirty="0">
                  <a:solidFill>
                    <a:srgbClr val="FF0000"/>
                  </a:solidFill>
                  <a:latin typeface="Arial" panose="020B0604020202020204" pitchFamily="34" charset="0"/>
                  <a:cs typeface="Arial" panose="020B0604020202020204" pitchFamily="34" charset="0"/>
                </a:endParaRPr>
              </a:p>
              <a:p>
                <a:r>
                  <a:rPr lang="en-US" altLang="zh-CN" sz="2800" b="1" dirty="0">
                    <a:solidFill>
                      <a:srgbClr val="FF0000"/>
                    </a:solidFill>
                    <a:latin typeface="Arial" panose="020B0604020202020204" pitchFamily="34" charset="0"/>
                    <a:cs typeface="Arial" panose="020B0604020202020204" pitchFamily="34" charset="0"/>
                  </a:rPr>
                  <a:t>TB</a:t>
                </a:r>
              </a:p>
              <a:p>
                <a:r>
                  <a:rPr lang="en-US" altLang="zh-CN" sz="2800" b="1" dirty="0">
                    <a:solidFill>
                      <a:srgbClr val="FF0000"/>
                    </a:solidFill>
                    <a:latin typeface="Arial" panose="020B0604020202020204" pitchFamily="34" charset="0"/>
                    <a:cs typeface="Arial" panose="020B0604020202020204" pitchFamily="34" charset="0"/>
                  </a:rPr>
                  <a:t>PB</a:t>
                </a:r>
              </a:p>
              <a:p>
                <a:r>
                  <a:rPr lang="en-US" altLang="zh-CN" sz="2800" b="1" dirty="0">
                    <a:solidFill>
                      <a:srgbClr val="FF0000"/>
                    </a:solidFill>
                    <a:latin typeface="Arial" panose="020B0604020202020204" pitchFamily="34" charset="0"/>
                    <a:cs typeface="Arial" panose="020B0604020202020204" pitchFamily="34" charset="0"/>
                  </a:rPr>
                  <a:t>EB=</a:t>
                </a:r>
                <a14:m>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𝟐</m:t>
                        </m:r>
                      </m:e>
                      <m:sup>
                        <m:r>
                          <a:rPr lang="en-US" altLang="zh-CN" sz="2800" b="1" i="1" smtClean="0">
                            <a:solidFill>
                              <a:srgbClr val="FF0000"/>
                            </a:solidFill>
                            <a:latin typeface="Cambria Math" panose="02040503050406030204" pitchFamily="18" charset="0"/>
                          </a:rPr>
                          <m:t>𝟔𝟎</m:t>
                        </m:r>
                      </m:sup>
                    </m:sSup>
                  </m:oMath>
                </a14:m>
                <a:endParaRPr lang="zh-CN" altLang="en-US" sz="2800" b="1" dirty="0">
                  <a:latin typeface="Arial" panose="020B0604020202020204" pitchFamily="34" charset="0"/>
                  <a:cs typeface="Arial" panose="020B0604020202020204" pitchFamily="34" charset="0"/>
                </a:endParaRPr>
              </a:p>
            </p:txBody>
          </p:sp>
        </mc:Choice>
        <mc:Fallback>
          <p:sp>
            <p:nvSpPr>
              <p:cNvPr id="4" name="文本框 3">
                <a:extLst>
                  <a:ext uri="{FF2B5EF4-FFF2-40B4-BE49-F238E27FC236}">
                    <a16:creationId xmlns:a16="http://schemas.microsoft.com/office/drawing/2014/main" id="{490D5E45-BF1A-4671-A5C5-720707ED12F0}"/>
                  </a:ext>
                </a:extLst>
              </p:cNvPr>
              <p:cNvSpPr txBox="1">
                <a:spLocks noRot="1" noChangeAspect="1" noMove="1" noResize="1" noEditPoints="1" noAdjustHandles="1" noChangeArrowheads="1" noChangeShapeType="1" noTextEdit="1"/>
              </p:cNvSpPr>
              <p:nvPr/>
            </p:nvSpPr>
            <p:spPr>
              <a:xfrm>
                <a:off x="1597445" y="1740665"/>
                <a:ext cx="4633923" cy="1835374"/>
              </a:xfrm>
              <a:prstGeom prst="rect">
                <a:avLst/>
              </a:prstGeom>
              <a:blipFill>
                <a:blip r:embed="rId5"/>
                <a:stretch>
                  <a:fillRect l="-2632" t="-3322" b="-8306"/>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AF74F5EA-3090-4805-8E6E-64BA5EB474EB}"/>
              </a:ext>
            </a:extLst>
          </p:cNvPr>
          <p:cNvCxnSpPr/>
          <p:nvPr/>
        </p:nvCxnSpPr>
        <p:spPr>
          <a:xfrm>
            <a:off x="1454227" y="1740665"/>
            <a:ext cx="0" cy="1688335"/>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723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41" name="图片 640"/>
          <p:cNvPicPr>
            <a:picLocks noChangeAspect="1"/>
          </p:cNvPicPr>
          <p:nvPr/>
        </p:nvPicPr>
        <p:blipFill rotWithShape="1">
          <a:blip r:embed="rId2"/>
          <a:srcRect l="7394" t="21585" r="7309" b="21466"/>
          <a:stretch/>
        </p:blipFill>
        <p:spPr>
          <a:xfrm>
            <a:off x="-1" y="1600200"/>
            <a:ext cx="9144001" cy="4400549"/>
          </a:xfrm>
          <a:prstGeom prst="rect">
            <a:avLst/>
          </a:prstGeom>
        </p:spPr>
      </p:pic>
      <p:sp>
        <p:nvSpPr>
          <p:cNvPr id="8" name="圆角矩形 7"/>
          <p:cNvSpPr/>
          <p:nvPr/>
        </p:nvSpPr>
        <p:spPr>
          <a:xfrm>
            <a:off x="278605" y="1754564"/>
            <a:ext cx="8586788" cy="392415"/>
          </a:xfrm>
          <a:prstGeom prst="roundRect">
            <a:avLst/>
          </a:prstGeom>
          <a:solidFill>
            <a:schemeClr val="tx1">
              <a:lumMod val="75000"/>
              <a:lumOff val="25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矩形 8"/>
          <p:cNvSpPr/>
          <p:nvPr/>
        </p:nvSpPr>
        <p:spPr>
          <a:xfrm>
            <a:off x="489757" y="1754563"/>
            <a:ext cx="3651962" cy="415498"/>
          </a:xfrm>
          <a:prstGeom prst="rect">
            <a:avLst/>
          </a:prstGeom>
        </p:spPr>
        <p:txBody>
          <a:bodyPr wrap="none">
            <a:spAutoFit/>
          </a:bodyPr>
          <a:lstStyle/>
          <a:p>
            <a:r>
              <a:rPr lang="zh-CN" altLang="en-US" sz="2100" kern="500" spc="225" dirty="0">
                <a:solidFill>
                  <a:schemeClr val="bg1"/>
                </a:solidFill>
                <a:latin typeface="+mn-ea"/>
              </a:rPr>
              <a:t>（</a:t>
            </a:r>
            <a:r>
              <a:rPr lang="en-US" altLang="zh-CN" sz="2100" kern="500" spc="225" dirty="0">
                <a:solidFill>
                  <a:schemeClr val="bg1"/>
                </a:solidFill>
                <a:latin typeface="+mn-ea"/>
              </a:rPr>
              <a:t>1</a:t>
            </a:r>
            <a:r>
              <a:rPr lang="zh-CN" altLang="en-US" sz="2100" kern="500" spc="225" dirty="0">
                <a:solidFill>
                  <a:schemeClr val="bg1"/>
                </a:solidFill>
                <a:latin typeface="+mn-ea"/>
              </a:rPr>
              <a:t>）</a:t>
            </a:r>
            <a:r>
              <a:rPr lang="zh-CN" altLang="zh-CN" sz="2100" kern="500" spc="225" dirty="0">
                <a:solidFill>
                  <a:schemeClr val="bg1"/>
                </a:solidFill>
                <a:latin typeface="+mn-ea"/>
              </a:rPr>
              <a:t>数据产生方式的改变</a:t>
            </a:r>
            <a:endParaRPr lang="zh-CN" altLang="en-US" sz="2100" spc="225" dirty="0">
              <a:solidFill>
                <a:schemeClr val="bg1"/>
              </a:solidFill>
              <a:latin typeface="+mn-ea"/>
            </a:endParaRPr>
          </a:p>
        </p:txBody>
      </p:sp>
      <p:sp>
        <p:nvSpPr>
          <p:cNvPr id="17" name="圆角矩形 16"/>
          <p:cNvSpPr/>
          <p:nvPr/>
        </p:nvSpPr>
        <p:spPr>
          <a:xfrm>
            <a:off x="278607" y="3912868"/>
            <a:ext cx="8586787" cy="392415"/>
          </a:xfrm>
          <a:prstGeom prst="roundRect">
            <a:avLst/>
          </a:prstGeom>
          <a:solidFill>
            <a:srgbClr val="7AB850"/>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8" name="矩形 17"/>
          <p:cNvSpPr/>
          <p:nvPr/>
        </p:nvSpPr>
        <p:spPr>
          <a:xfrm>
            <a:off x="489758" y="3912867"/>
            <a:ext cx="4546437" cy="415498"/>
          </a:xfrm>
          <a:prstGeom prst="rect">
            <a:avLst/>
          </a:prstGeom>
        </p:spPr>
        <p:txBody>
          <a:bodyPr wrap="none">
            <a:spAutoFit/>
          </a:bodyPr>
          <a:lstStyle/>
          <a:p>
            <a:r>
              <a:rPr lang="zh-CN" altLang="en-US" sz="2100" kern="500" spc="225" dirty="0">
                <a:solidFill>
                  <a:schemeClr val="bg1"/>
                </a:solidFill>
                <a:latin typeface="+mn-ea"/>
              </a:rPr>
              <a:t>（</a:t>
            </a:r>
            <a:r>
              <a:rPr lang="en-US" altLang="zh-CN" sz="2100" kern="500" spc="225" dirty="0">
                <a:solidFill>
                  <a:schemeClr val="bg1"/>
                </a:solidFill>
                <a:latin typeface="+mn-ea"/>
              </a:rPr>
              <a:t>2</a:t>
            </a:r>
            <a:r>
              <a:rPr lang="zh-CN" altLang="en-US" sz="2100" kern="500" spc="225" dirty="0">
                <a:solidFill>
                  <a:schemeClr val="bg1"/>
                </a:solidFill>
                <a:latin typeface="+mn-ea"/>
              </a:rPr>
              <a:t>）人类的活动越来越依赖数据</a:t>
            </a:r>
          </a:p>
        </p:txBody>
      </p:sp>
      <p:sp>
        <p:nvSpPr>
          <p:cNvPr id="10" name="矩形 9"/>
          <p:cNvSpPr/>
          <p:nvPr/>
        </p:nvSpPr>
        <p:spPr>
          <a:xfrm>
            <a:off x="442707" y="4390449"/>
            <a:ext cx="4693914" cy="369332"/>
          </a:xfrm>
          <a:prstGeom prst="rect">
            <a:avLst/>
          </a:prstGeom>
        </p:spPr>
        <p:txBody>
          <a:bodyPr wrap="none">
            <a:spAutoFit/>
          </a:bodyPr>
          <a:lstStyle/>
          <a:p>
            <a:r>
              <a:rPr lang="en-US" altLang="zh-CN" kern="500" spc="225" dirty="0">
                <a:solidFill>
                  <a:schemeClr val="tx1">
                    <a:lumMod val="75000"/>
                    <a:lumOff val="25000"/>
                  </a:schemeClr>
                </a:solidFill>
                <a:latin typeface="+mn-ea"/>
              </a:rPr>
              <a:t>1).</a:t>
            </a:r>
            <a:r>
              <a:rPr lang="zh-CN" altLang="zh-CN" kern="500" spc="225" dirty="0">
                <a:solidFill>
                  <a:schemeClr val="tx1">
                    <a:lumMod val="75000"/>
                    <a:lumOff val="25000"/>
                  </a:schemeClr>
                </a:solidFill>
                <a:latin typeface="+mn-ea"/>
              </a:rPr>
              <a:t>人类的日常生活已经与数据密不可分</a:t>
            </a:r>
            <a:endParaRPr lang="zh-CN" altLang="en-US" spc="225" dirty="0">
              <a:solidFill>
                <a:schemeClr val="tx1">
                  <a:lumMod val="75000"/>
                  <a:lumOff val="25000"/>
                </a:schemeClr>
              </a:solidFill>
              <a:latin typeface="+mn-ea"/>
            </a:endParaRPr>
          </a:p>
        </p:txBody>
      </p:sp>
      <p:sp>
        <p:nvSpPr>
          <p:cNvPr id="21" name="矩形 20"/>
          <p:cNvSpPr/>
          <p:nvPr/>
        </p:nvSpPr>
        <p:spPr>
          <a:xfrm>
            <a:off x="442707" y="4785934"/>
            <a:ext cx="4434227" cy="369332"/>
          </a:xfrm>
          <a:prstGeom prst="rect">
            <a:avLst/>
          </a:prstGeom>
        </p:spPr>
        <p:txBody>
          <a:bodyPr wrap="none">
            <a:spAutoFit/>
          </a:bodyPr>
          <a:lstStyle/>
          <a:p>
            <a:r>
              <a:rPr lang="en-US" altLang="zh-CN" kern="500" spc="225" dirty="0">
                <a:solidFill>
                  <a:schemeClr val="tx1">
                    <a:lumMod val="75000"/>
                    <a:lumOff val="25000"/>
                  </a:schemeClr>
                </a:solidFill>
                <a:latin typeface="+mn-ea"/>
              </a:rPr>
              <a:t>2).</a:t>
            </a:r>
            <a:r>
              <a:rPr lang="zh-CN" altLang="en-US" kern="500" spc="225" dirty="0">
                <a:solidFill>
                  <a:schemeClr val="tx1">
                    <a:lumMod val="75000"/>
                    <a:lumOff val="25000"/>
                  </a:schemeClr>
                </a:solidFill>
                <a:latin typeface="+mn-ea"/>
              </a:rPr>
              <a:t>科学研究进入了“数据科学”时代</a:t>
            </a:r>
            <a:endParaRPr lang="zh-CN" altLang="en-US" spc="225" dirty="0">
              <a:solidFill>
                <a:schemeClr val="tx1">
                  <a:lumMod val="75000"/>
                  <a:lumOff val="25000"/>
                </a:schemeClr>
              </a:solidFill>
              <a:latin typeface="+mn-ea"/>
            </a:endParaRPr>
          </a:p>
        </p:txBody>
      </p:sp>
      <p:sp>
        <p:nvSpPr>
          <p:cNvPr id="22" name="矩形 21"/>
          <p:cNvSpPr/>
          <p:nvPr/>
        </p:nvSpPr>
        <p:spPr>
          <a:xfrm>
            <a:off x="442707" y="5167385"/>
            <a:ext cx="5732660" cy="369332"/>
          </a:xfrm>
          <a:prstGeom prst="rect">
            <a:avLst/>
          </a:prstGeom>
        </p:spPr>
        <p:txBody>
          <a:bodyPr wrap="none">
            <a:spAutoFit/>
          </a:bodyPr>
          <a:lstStyle/>
          <a:p>
            <a:r>
              <a:rPr lang="en-US" altLang="zh-CN" kern="500" spc="225" dirty="0">
                <a:solidFill>
                  <a:schemeClr val="tx1">
                    <a:lumMod val="75000"/>
                    <a:lumOff val="25000"/>
                  </a:schemeClr>
                </a:solidFill>
                <a:latin typeface="+mn-ea"/>
              </a:rPr>
              <a:t>3).</a:t>
            </a:r>
            <a:r>
              <a:rPr lang="zh-CN" altLang="en-US" kern="500" spc="225" dirty="0">
                <a:solidFill>
                  <a:schemeClr val="tx1">
                    <a:lumMod val="75000"/>
                    <a:lumOff val="25000"/>
                  </a:schemeClr>
                </a:solidFill>
                <a:latin typeface="+mn-ea"/>
              </a:rPr>
              <a:t>各行各业也越来越依赖大数据手段来开展工作</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r="5355"/>
          <a:stretch/>
        </p:blipFill>
        <p:spPr>
          <a:xfrm>
            <a:off x="359878" y="2301647"/>
            <a:ext cx="2466230" cy="1423066"/>
          </a:xfrm>
          <a:prstGeom prst="rect">
            <a:avLst/>
          </a:prstGeom>
          <a:effectLst>
            <a:outerShdw blurRad="50800" dist="38100" dir="5400000" algn="t" rotWithShape="0">
              <a:prstClr val="black">
                <a:alpha val="40000"/>
              </a:prstClr>
            </a:outerShdw>
          </a:effectLst>
        </p:spPr>
      </p:pic>
      <p:pic>
        <p:nvPicPr>
          <p:cNvPr id="12" name="图片 11"/>
          <p:cNvPicPr>
            <a:picLocks noChangeAspect="1"/>
          </p:cNvPicPr>
          <p:nvPr/>
        </p:nvPicPr>
        <p:blipFill>
          <a:blip r:embed="rId4"/>
          <a:stretch>
            <a:fillRect/>
          </a:stretch>
        </p:blipFill>
        <p:spPr>
          <a:xfrm>
            <a:off x="3271032" y="2299675"/>
            <a:ext cx="2382691" cy="1437491"/>
          </a:xfrm>
          <a:prstGeom prst="rect">
            <a:avLst/>
          </a:prstGeom>
          <a:effectLst>
            <a:outerShdw blurRad="50800" dist="38100" dir="5400000" algn="t" rotWithShape="0">
              <a:prstClr val="black">
                <a:alpha val="40000"/>
              </a:prstClr>
            </a:outerShdw>
          </a:effectLst>
        </p:spPr>
      </p:pic>
      <p:pic>
        <p:nvPicPr>
          <p:cNvPr id="14" name="图片 13"/>
          <p:cNvPicPr>
            <a:picLocks noChangeAspect="1"/>
          </p:cNvPicPr>
          <p:nvPr/>
        </p:nvPicPr>
        <p:blipFill>
          <a:blip r:embed="rId5"/>
          <a:stretch>
            <a:fillRect/>
          </a:stretch>
        </p:blipFill>
        <p:spPr>
          <a:xfrm>
            <a:off x="6231369" y="2295929"/>
            <a:ext cx="2576249" cy="1434501"/>
          </a:xfrm>
          <a:prstGeom prst="rect">
            <a:avLst/>
          </a:prstGeom>
          <a:effectLst>
            <a:outerShdw blurRad="50800" dist="38100" dir="5400000" algn="t" rotWithShape="0">
              <a:prstClr val="black">
                <a:alpha val="40000"/>
              </a:prstClr>
            </a:outerShdw>
          </a:effectLst>
        </p:spPr>
      </p:pic>
      <p:grpSp>
        <p:nvGrpSpPr>
          <p:cNvPr id="19" name="组合 18"/>
          <p:cNvGrpSpPr/>
          <p:nvPr/>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3" name="任意多边形 22"/>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24" name="任意多边形 23"/>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sp>
        <p:nvSpPr>
          <p:cNvPr id="25" name="文本框 24"/>
          <p:cNvSpPr txBox="1"/>
          <p:nvPr/>
        </p:nvSpPr>
        <p:spPr>
          <a:xfrm>
            <a:off x="452232" y="173917"/>
            <a:ext cx="2172390" cy="415498"/>
          </a:xfrm>
          <a:prstGeom prst="rect">
            <a:avLst/>
          </a:prstGeom>
          <a:noFill/>
        </p:spPr>
        <p:txBody>
          <a:bodyPr wrap="none" rtlCol="0">
            <a:spAutoFit/>
          </a:bodyPr>
          <a:lstStyle/>
          <a:p>
            <a:r>
              <a:rPr lang="en-US" altLang="zh-CN" sz="2100" b="1" spc="225" dirty="0">
                <a:solidFill>
                  <a:schemeClr val="bg1"/>
                </a:solidFill>
                <a:latin typeface="+mn-ea"/>
              </a:rPr>
              <a:t>1.1</a:t>
            </a:r>
            <a:r>
              <a:rPr lang="zh-CN" altLang="en-US" sz="2100" b="1" spc="225" dirty="0">
                <a:solidFill>
                  <a:schemeClr val="bg1"/>
                </a:solidFill>
                <a:latin typeface="+mn-ea"/>
              </a:rPr>
              <a:t>大数据时代</a:t>
            </a:r>
          </a:p>
        </p:txBody>
      </p:sp>
      <p:sp>
        <p:nvSpPr>
          <p:cNvPr id="26"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latin typeface="+mn-ea"/>
            </a:endParaRPr>
          </a:p>
        </p:txBody>
      </p:sp>
      <p:sp>
        <p:nvSpPr>
          <p:cNvPr id="29" name="文本框 28"/>
          <p:cNvSpPr txBox="1"/>
          <p:nvPr/>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mn-ea"/>
              </a:rPr>
              <a:t>《</a:t>
            </a:r>
            <a:r>
              <a:rPr lang="zh-CN" altLang="en-US" sz="1350" dirty="0">
                <a:solidFill>
                  <a:schemeClr val="bg1"/>
                </a:solidFill>
                <a:latin typeface="+mn-ea"/>
              </a:rPr>
              <a:t>云计算</a:t>
            </a:r>
            <a:r>
              <a:rPr lang="en-US" altLang="zh-CN" sz="1350" dirty="0">
                <a:solidFill>
                  <a:schemeClr val="bg1"/>
                </a:solidFill>
                <a:latin typeface="+mn-ea"/>
              </a:rPr>
              <a:t>》</a:t>
            </a:r>
            <a:r>
              <a:rPr lang="zh-CN" altLang="en-US" sz="1350" dirty="0">
                <a:solidFill>
                  <a:schemeClr val="bg1"/>
                </a:solidFill>
                <a:latin typeface="+mn-ea"/>
              </a:rPr>
              <a:t>第三版配套</a:t>
            </a:r>
            <a:r>
              <a:rPr lang="en-US" altLang="zh-CN" sz="1350" dirty="0">
                <a:solidFill>
                  <a:schemeClr val="bg1"/>
                </a:solidFill>
                <a:latin typeface="+mn-ea"/>
              </a:rPr>
              <a:t>PPT</a:t>
            </a:r>
            <a:r>
              <a:rPr lang="zh-CN" altLang="en-US" sz="1350" dirty="0">
                <a:solidFill>
                  <a:schemeClr val="bg1"/>
                </a:solidFill>
                <a:latin typeface="+mn-ea"/>
              </a:rPr>
              <a:t>课件</a:t>
            </a:r>
          </a:p>
        </p:txBody>
      </p:sp>
      <p:sp>
        <p:nvSpPr>
          <p:cNvPr id="2" name="灯片编号占位符 1"/>
          <p:cNvSpPr>
            <a:spLocks noGrp="1"/>
          </p:cNvSpPr>
          <p:nvPr>
            <p:ph type="sldNum" sz="quarter" idx="4"/>
          </p:nvPr>
        </p:nvSpPr>
        <p:spPr/>
        <p:txBody>
          <a:bodyPr/>
          <a:lstStyle/>
          <a:p>
            <a:fld id="{CF730C6D-5BB4-4F63-9D16-9EBF769D35DB}" type="slidenum">
              <a:rPr lang="zh-CN" altLang="en-US" smtClean="0">
                <a:latin typeface="+mn-ea"/>
              </a:rPr>
              <a:pPr/>
              <a:t>9</a:t>
            </a:fld>
            <a:endParaRPr lang="zh-CN" altLang="en-US" dirty="0">
              <a:latin typeface="+mn-ea"/>
            </a:endParaRPr>
          </a:p>
        </p:txBody>
      </p:sp>
      <p:sp>
        <p:nvSpPr>
          <p:cNvPr id="3" name="矩形 2"/>
          <p:cNvSpPr/>
          <p:nvPr/>
        </p:nvSpPr>
        <p:spPr>
          <a:xfrm>
            <a:off x="254174" y="849417"/>
            <a:ext cx="8553444" cy="738664"/>
          </a:xfrm>
          <a:prstGeom prst="rect">
            <a:avLst/>
          </a:prstGeom>
        </p:spPr>
        <p:txBody>
          <a:bodyPr wrap="square">
            <a:spAutoFit/>
          </a:bodyPr>
          <a:lstStyle/>
          <a:p>
            <a:pPr>
              <a:lnSpc>
                <a:spcPct val="150000"/>
              </a:lnSpc>
            </a:pPr>
            <a:r>
              <a:rPr lang="zh-CN" altLang="en-US" sz="2800" b="1" spc="225" dirty="0">
                <a:latin typeface="+mn-ea"/>
              </a:rPr>
              <a:t>为什么全球数据量增长如此之快？</a:t>
            </a:r>
          </a:p>
        </p:txBody>
      </p:sp>
    </p:spTree>
    <p:extLst>
      <p:ext uri="{BB962C8B-B14F-4D97-AF65-F5344CB8AC3E}">
        <p14:creationId xmlns:p14="http://schemas.microsoft.com/office/powerpoint/2010/main" val="39544120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1912</TotalTime>
  <Words>2941</Words>
  <Application>Microsoft Office PowerPoint</Application>
  <PresentationFormat>全屏显示(4:3)</PresentationFormat>
  <Paragraphs>462</Paragraphs>
  <Slides>41</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黑体</vt:lpstr>
      <vt:lpstr>微软雅黑</vt:lpstr>
      <vt:lpstr>Arial</vt:lpstr>
      <vt:lpstr>Calibri</vt:lpstr>
      <vt:lpstr>Cambria Math</vt:lpstr>
      <vt:lpstr>Segoe UI Semilight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全球企业IT开销发展趋势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j.huang</dc:creator>
  <cp:lastModifiedBy>kunyang li</cp:lastModifiedBy>
  <cp:revision>79</cp:revision>
  <dcterms:created xsi:type="dcterms:W3CDTF">2015-10-19T05:30:22Z</dcterms:created>
  <dcterms:modified xsi:type="dcterms:W3CDTF">2020-09-09T13:54:50Z</dcterms:modified>
</cp:coreProperties>
</file>